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charset="0"/>
      <p:regular r:id="rId11"/>
    </p:embeddedFont>
    <p:embeddedFont>
      <p:font typeface="Canva Sans" panose="020B0604020202020204" charset="0"/>
      <p:regular r:id="rId12"/>
    </p:embeddedFont>
    <p:embeddedFont>
      <p:font typeface="Gemunu Libre Bold" panose="020B0604020202020204" charset="0"/>
      <p:regular r:id="rId13"/>
    </p:embeddedFont>
    <p:embeddedFont>
      <p:font typeface="Gemunu Libre Ultra-Bold" panose="020B0604020202020204" charset="0"/>
      <p:regular r:id="rId14"/>
    </p:embeddedFont>
    <p:embeddedFont>
      <p:font typeface="Roboto Condensed" panose="020F0502020204030204" pitchFamily="2" charset="0"/>
      <p:regular r:id="rId15"/>
    </p:embeddedFont>
    <p:embeddedFont>
      <p:font typeface="Roboto Condensed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154376" y="4153376"/>
            <a:ext cx="10287000" cy="1980248"/>
          </a:xfrm>
          <a:custGeom>
            <a:avLst/>
            <a:gdLst/>
            <a:ahLst/>
            <a:cxnLst/>
            <a:rect l="l" t="t" r="r" b="b"/>
            <a:pathLst>
              <a:path w="10287000" h="1980248">
                <a:moveTo>
                  <a:pt x="0" y="0"/>
                </a:moveTo>
                <a:lnTo>
                  <a:pt x="10287000" y="0"/>
                </a:lnTo>
                <a:lnTo>
                  <a:pt x="10287000" y="1980248"/>
                </a:lnTo>
                <a:lnTo>
                  <a:pt x="0" y="1980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1188073" y="-3606058"/>
            <a:ext cx="5119680" cy="10605906"/>
            <a:chOff x="0" y="0"/>
            <a:chExt cx="4729273" cy="9797141"/>
          </a:xfrm>
        </p:grpSpPr>
        <p:sp>
          <p:nvSpPr>
            <p:cNvPr id="4" name="Freeform 4"/>
            <p:cNvSpPr/>
            <p:nvPr/>
          </p:nvSpPr>
          <p:spPr>
            <a:xfrm>
              <a:off x="0" y="0"/>
              <a:ext cx="4729273" cy="9797142"/>
            </a:xfrm>
            <a:custGeom>
              <a:avLst/>
              <a:gdLst/>
              <a:ahLst/>
              <a:cxnLst/>
              <a:rect l="l" t="t" r="r" b="b"/>
              <a:pathLst>
                <a:path w="4729273" h="9797142">
                  <a:moveTo>
                    <a:pt x="4729273" y="6476017"/>
                  </a:moveTo>
                  <a:lnTo>
                    <a:pt x="0" y="9797142"/>
                  </a:lnTo>
                  <a:lnTo>
                    <a:pt x="0" y="3321124"/>
                  </a:lnTo>
                  <a:lnTo>
                    <a:pt x="4729273" y="0"/>
                  </a:lnTo>
                  <a:close/>
                </a:path>
              </a:pathLst>
            </a:custGeom>
            <a:blipFill>
              <a:blip r:embed="rId4"/>
              <a:stretch>
                <a:fillRect l="-182745" r="-135758" b="-1010"/>
              </a:stretch>
            </a:blipFill>
          </p:spPr>
          <p:txBody>
            <a:bodyPr/>
            <a:lstStyle/>
            <a:p>
              <a:endParaRPr lang="en-US"/>
            </a:p>
          </p:txBody>
        </p:sp>
      </p:grpSp>
      <p:grpSp>
        <p:nvGrpSpPr>
          <p:cNvPr id="5" name="Group 5"/>
          <p:cNvGrpSpPr/>
          <p:nvPr/>
        </p:nvGrpSpPr>
        <p:grpSpPr>
          <a:xfrm>
            <a:off x="10898195" y="4186758"/>
            <a:ext cx="5119680" cy="10605906"/>
            <a:chOff x="0" y="0"/>
            <a:chExt cx="4729273" cy="9797141"/>
          </a:xfrm>
        </p:grpSpPr>
        <p:sp>
          <p:nvSpPr>
            <p:cNvPr id="6" name="Freeform 6"/>
            <p:cNvSpPr/>
            <p:nvPr/>
          </p:nvSpPr>
          <p:spPr>
            <a:xfrm>
              <a:off x="0" y="0"/>
              <a:ext cx="4729273" cy="9797142"/>
            </a:xfrm>
            <a:custGeom>
              <a:avLst/>
              <a:gdLst/>
              <a:ahLst/>
              <a:cxnLst/>
              <a:rect l="l" t="t" r="r" b="b"/>
              <a:pathLst>
                <a:path w="4729273" h="9797142">
                  <a:moveTo>
                    <a:pt x="4729273" y="6476017"/>
                  </a:moveTo>
                  <a:lnTo>
                    <a:pt x="0" y="9797142"/>
                  </a:lnTo>
                  <a:lnTo>
                    <a:pt x="0" y="3321124"/>
                  </a:lnTo>
                  <a:lnTo>
                    <a:pt x="4729273" y="0"/>
                  </a:lnTo>
                  <a:close/>
                </a:path>
              </a:pathLst>
            </a:custGeom>
            <a:blipFill>
              <a:blip r:embed="rId4"/>
              <a:stretch>
                <a:fillRect l="-96109" r="-218209"/>
              </a:stretch>
            </a:blipFill>
          </p:spPr>
          <p:txBody>
            <a:bodyPr/>
            <a:lstStyle/>
            <a:p>
              <a:endParaRPr lang="en-US"/>
            </a:p>
          </p:txBody>
        </p:sp>
      </p:grpSp>
      <p:grpSp>
        <p:nvGrpSpPr>
          <p:cNvPr id="7" name="Group 7"/>
          <p:cNvGrpSpPr/>
          <p:nvPr/>
        </p:nvGrpSpPr>
        <p:grpSpPr>
          <a:xfrm>
            <a:off x="-514350" y="8634650"/>
            <a:ext cx="11126795" cy="2299828"/>
            <a:chOff x="0" y="0"/>
            <a:chExt cx="2930514" cy="605716"/>
          </a:xfrm>
        </p:grpSpPr>
        <p:sp>
          <p:nvSpPr>
            <p:cNvPr id="8" name="Freeform 8"/>
            <p:cNvSpPr/>
            <p:nvPr/>
          </p:nvSpPr>
          <p:spPr>
            <a:xfrm>
              <a:off x="0" y="0"/>
              <a:ext cx="2930514" cy="605716"/>
            </a:xfrm>
            <a:custGeom>
              <a:avLst/>
              <a:gdLst/>
              <a:ahLst/>
              <a:cxnLst/>
              <a:rect l="l" t="t" r="r" b="b"/>
              <a:pathLst>
                <a:path w="2930514" h="605716">
                  <a:moveTo>
                    <a:pt x="0" y="0"/>
                  </a:moveTo>
                  <a:lnTo>
                    <a:pt x="2930514" y="0"/>
                  </a:lnTo>
                  <a:lnTo>
                    <a:pt x="2930514" y="605716"/>
                  </a:lnTo>
                  <a:lnTo>
                    <a:pt x="0" y="605716"/>
                  </a:lnTo>
                  <a:close/>
                </a:path>
              </a:pathLst>
            </a:custGeom>
            <a:solidFill>
              <a:srgbClr val="378CE7"/>
            </a:solidFill>
          </p:spPr>
          <p:txBody>
            <a:bodyPr/>
            <a:lstStyle/>
            <a:p>
              <a:endParaRPr lang="en-US"/>
            </a:p>
          </p:txBody>
        </p:sp>
        <p:sp>
          <p:nvSpPr>
            <p:cNvPr id="9" name="TextBox 9"/>
            <p:cNvSpPr txBox="1"/>
            <p:nvPr/>
          </p:nvSpPr>
          <p:spPr>
            <a:xfrm>
              <a:off x="0" y="-38100"/>
              <a:ext cx="2930514" cy="643816"/>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411092" y="8634650"/>
            <a:ext cx="1085441" cy="2299828"/>
            <a:chOff x="0" y="0"/>
            <a:chExt cx="285877" cy="605716"/>
          </a:xfrm>
        </p:grpSpPr>
        <p:sp>
          <p:nvSpPr>
            <p:cNvPr id="11" name="Freeform 11"/>
            <p:cNvSpPr/>
            <p:nvPr/>
          </p:nvSpPr>
          <p:spPr>
            <a:xfrm>
              <a:off x="0" y="0"/>
              <a:ext cx="285877" cy="605716"/>
            </a:xfrm>
            <a:custGeom>
              <a:avLst/>
              <a:gdLst/>
              <a:ahLst/>
              <a:cxnLst/>
              <a:rect l="l" t="t" r="r" b="b"/>
              <a:pathLst>
                <a:path w="285877" h="605716">
                  <a:moveTo>
                    <a:pt x="0" y="0"/>
                  </a:moveTo>
                  <a:lnTo>
                    <a:pt x="285877" y="0"/>
                  </a:lnTo>
                  <a:lnTo>
                    <a:pt x="285877" y="605716"/>
                  </a:lnTo>
                  <a:lnTo>
                    <a:pt x="0" y="605716"/>
                  </a:lnTo>
                  <a:close/>
                </a:path>
              </a:pathLst>
            </a:custGeom>
            <a:solidFill>
              <a:srgbClr val="67C6E3"/>
            </a:solidFill>
          </p:spPr>
          <p:txBody>
            <a:bodyPr/>
            <a:lstStyle/>
            <a:p>
              <a:endParaRPr lang="en-US"/>
            </a:p>
          </p:txBody>
        </p:sp>
        <p:sp>
          <p:nvSpPr>
            <p:cNvPr id="12" name="TextBox 12"/>
            <p:cNvSpPr txBox="1"/>
            <p:nvPr/>
          </p:nvSpPr>
          <p:spPr>
            <a:xfrm>
              <a:off x="0" y="-38100"/>
              <a:ext cx="285877" cy="643816"/>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153457" y="2540687"/>
            <a:ext cx="8958465" cy="2602813"/>
          </a:xfrm>
          <a:prstGeom prst="rect">
            <a:avLst/>
          </a:prstGeom>
        </p:spPr>
        <p:txBody>
          <a:bodyPr lIns="0" tIns="0" rIns="0" bIns="0" rtlCol="0" anchor="t">
            <a:spAutoFit/>
          </a:bodyPr>
          <a:lstStyle/>
          <a:p>
            <a:pPr algn="l">
              <a:lnSpc>
                <a:spcPts val="6737"/>
              </a:lnSpc>
            </a:pPr>
            <a:r>
              <a:rPr lang="en-US" sz="6737" b="1">
                <a:solidFill>
                  <a:srgbClr val="0D203B"/>
                </a:solidFill>
                <a:latin typeface="Gemunu Libre Ultra-Bold"/>
                <a:ea typeface="Gemunu Libre Ultra-Bold"/>
                <a:cs typeface="Gemunu Libre Ultra-Bold"/>
                <a:sym typeface="Gemunu Libre Ultra-Bold"/>
              </a:rPr>
              <a:t>SECURITY IN OPERATING SYSTEMS: LINUX SECURITY A SURVEY</a:t>
            </a:r>
          </a:p>
        </p:txBody>
      </p:sp>
      <p:sp>
        <p:nvSpPr>
          <p:cNvPr id="14" name="TextBox 14"/>
          <p:cNvSpPr txBox="1"/>
          <p:nvPr/>
        </p:nvSpPr>
        <p:spPr>
          <a:xfrm>
            <a:off x="1153457" y="5633287"/>
            <a:ext cx="8958465" cy="1200150"/>
          </a:xfrm>
          <a:prstGeom prst="rect">
            <a:avLst/>
          </a:prstGeom>
        </p:spPr>
        <p:txBody>
          <a:bodyPr lIns="0" tIns="0" rIns="0" bIns="0" rtlCol="0" anchor="t">
            <a:spAutoFit/>
          </a:bodyPr>
          <a:lstStyle/>
          <a:p>
            <a:pPr algn="l">
              <a:lnSpc>
                <a:spcPts val="4799"/>
              </a:lnSpc>
            </a:pPr>
            <a:r>
              <a:rPr lang="en-US" sz="3999">
                <a:solidFill>
                  <a:srgbClr val="0D203B"/>
                </a:solidFill>
                <a:latin typeface="Roboto Condensed"/>
                <a:ea typeface="Roboto Condensed"/>
                <a:cs typeface="Roboto Condensed"/>
                <a:sym typeface="Roboto Condensed"/>
              </a:rPr>
              <a:t>SECURE OPERATING SYSTEMS – IE2032 | YEAR 2, SEMESTER 1</a:t>
            </a:r>
          </a:p>
        </p:txBody>
      </p:sp>
      <p:sp>
        <p:nvSpPr>
          <p:cNvPr id="15" name="TextBox 15"/>
          <p:cNvSpPr txBox="1"/>
          <p:nvPr/>
        </p:nvSpPr>
        <p:spPr>
          <a:xfrm>
            <a:off x="1153457" y="7498663"/>
            <a:ext cx="2307911" cy="371475"/>
          </a:xfrm>
          <a:prstGeom prst="rect">
            <a:avLst/>
          </a:prstGeom>
        </p:spPr>
        <p:txBody>
          <a:bodyPr lIns="0" tIns="0" rIns="0" bIns="0" rtlCol="0" anchor="t">
            <a:spAutoFit/>
          </a:bodyPr>
          <a:lstStyle/>
          <a:p>
            <a:pPr algn="l">
              <a:lnSpc>
                <a:spcPts val="2999"/>
              </a:lnSpc>
            </a:pPr>
            <a:r>
              <a:rPr lang="en-US" sz="2499">
                <a:solidFill>
                  <a:srgbClr val="0D203B"/>
                </a:solidFill>
                <a:latin typeface="Roboto Condensed"/>
                <a:ea typeface="Roboto Condensed"/>
                <a:cs typeface="Roboto Condensed"/>
                <a:sym typeface="Roboto Condensed"/>
              </a:rPr>
              <a:t>PRESENTED BY :</a:t>
            </a:r>
          </a:p>
        </p:txBody>
      </p:sp>
      <p:sp>
        <p:nvSpPr>
          <p:cNvPr id="16" name="TextBox 16"/>
          <p:cNvSpPr txBox="1"/>
          <p:nvPr/>
        </p:nvSpPr>
        <p:spPr>
          <a:xfrm>
            <a:off x="3709208" y="7520225"/>
            <a:ext cx="3377392" cy="1138132"/>
          </a:xfrm>
          <a:prstGeom prst="rect">
            <a:avLst/>
          </a:prstGeom>
        </p:spPr>
        <p:txBody>
          <a:bodyPr wrap="square" lIns="0" tIns="0" rIns="0" bIns="0" rtlCol="0" anchor="t">
            <a:spAutoFit/>
          </a:bodyPr>
          <a:lstStyle/>
          <a:p>
            <a:pPr algn="l">
              <a:lnSpc>
                <a:spcPts val="2999"/>
              </a:lnSpc>
            </a:pPr>
            <a:r>
              <a:rPr lang="en-US" sz="2499" b="1" dirty="0">
                <a:solidFill>
                  <a:srgbClr val="0D203B"/>
                </a:solidFill>
                <a:latin typeface="Roboto Condensed Bold"/>
                <a:ea typeface="Roboto Condensed Bold"/>
                <a:cs typeface="Roboto Condensed Bold"/>
                <a:sym typeface="Roboto Condensed Bold"/>
              </a:rPr>
              <a:t>SEMAL K.M, </a:t>
            </a:r>
          </a:p>
          <a:p>
            <a:pPr algn="l">
              <a:lnSpc>
                <a:spcPts val="2999"/>
              </a:lnSpc>
            </a:pPr>
            <a:r>
              <a:rPr lang="en-US" sz="2499" b="1" dirty="0">
                <a:solidFill>
                  <a:srgbClr val="0D203B"/>
                </a:solidFill>
                <a:latin typeface="Roboto Condensed Bold"/>
                <a:ea typeface="Roboto Condensed Bold"/>
                <a:cs typeface="Roboto Condensed Bold"/>
                <a:sym typeface="Roboto Condensed Bold"/>
              </a:rPr>
              <a:t>A.A.I NETHMIKA, </a:t>
            </a:r>
          </a:p>
          <a:p>
            <a:pPr algn="l">
              <a:lnSpc>
                <a:spcPts val="2999"/>
              </a:lnSpc>
            </a:pPr>
            <a:r>
              <a:rPr lang="en-US" sz="2499" b="1" dirty="0">
                <a:solidFill>
                  <a:srgbClr val="0D203B"/>
                </a:solidFill>
                <a:latin typeface="Roboto Condensed Bold"/>
                <a:ea typeface="Roboto Condensed Bold"/>
                <a:cs typeface="Roboto Condensed Bold"/>
                <a:sym typeface="Roboto Condensed Bold"/>
              </a:rPr>
              <a:t>C.L.D JAYAWARDHANA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11402" y="9011405"/>
            <a:ext cx="11126795" cy="2299828"/>
            <a:chOff x="0" y="0"/>
            <a:chExt cx="2930514" cy="605716"/>
          </a:xfrm>
        </p:grpSpPr>
        <p:sp>
          <p:nvSpPr>
            <p:cNvPr id="3" name="Freeform 3"/>
            <p:cNvSpPr/>
            <p:nvPr/>
          </p:nvSpPr>
          <p:spPr>
            <a:xfrm>
              <a:off x="0" y="0"/>
              <a:ext cx="2930514" cy="605716"/>
            </a:xfrm>
            <a:custGeom>
              <a:avLst/>
              <a:gdLst/>
              <a:ahLst/>
              <a:cxnLst/>
              <a:rect l="l" t="t" r="r" b="b"/>
              <a:pathLst>
                <a:path w="2930514" h="605716">
                  <a:moveTo>
                    <a:pt x="0" y="0"/>
                  </a:moveTo>
                  <a:lnTo>
                    <a:pt x="2930514" y="0"/>
                  </a:lnTo>
                  <a:lnTo>
                    <a:pt x="2930514" y="605716"/>
                  </a:lnTo>
                  <a:lnTo>
                    <a:pt x="0" y="605716"/>
                  </a:lnTo>
                  <a:close/>
                </a:path>
              </a:pathLst>
            </a:custGeom>
            <a:solidFill>
              <a:srgbClr val="378CE7"/>
            </a:solidFill>
          </p:spPr>
          <p:txBody>
            <a:bodyPr/>
            <a:lstStyle/>
            <a:p>
              <a:endParaRPr lang="en-US"/>
            </a:p>
          </p:txBody>
        </p:sp>
        <p:sp>
          <p:nvSpPr>
            <p:cNvPr id="4" name="TextBox 4"/>
            <p:cNvSpPr txBox="1"/>
            <p:nvPr/>
          </p:nvSpPr>
          <p:spPr>
            <a:xfrm>
              <a:off x="0" y="-38100"/>
              <a:ext cx="2930514" cy="64381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8589234"/>
            <a:ext cx="8819563" cy="1697766"/>
          </a:xfrm>
          <a:custGeom>
            <a:avLst/>
            <a:gdLst/>
            <a:ahLst/>
            <a:cxnLst/>
            <a:rect l="l" t="t" r="r" b="b"/>
            <a:pathLst>
              <a:path w="8819563" h="1697766">
                <a:moveTo>
                  <a:pt x="0" y="0"/>
                </a:moveTo>
                <a:lnTo>
                  <a:pt x="8819563" y="0"/>
                </a:lnTo>
                <a:lnTo>
                  <a:pt x="8819563" y="1697766"/>
                </a:lnTo>
                <a:lnTo>
                  <a:pt x="0" y="1697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962255" y="7008"/>
            <a:ext cx="8342080" cy="1939453"/>
            <a:chOff x="0" y="0"/>
            <a:chExt cx="2197091" cy="510802"/>
          </a:xfrm>
        </p:grpSpPr>
        <p:sp>
          <p:nvSpPr>
            <p:cNvPr id="7" name="Freeform 7"/>
            <p:cNvSpPr/>
            <p:nvPr/>
          </p:nvSpPr>
          <p:spPr>
            <a:xfrm>
              <a:off x="0" y="0"/>
              <a:ext cx="2197091" cy="510802"/>
            </a:xfrm>
            <a:custGeom>
              <a:avLst/>
              <a:gdLst/>
              <a:ahLst/>
              <a:cxnLst/>
              <a:rect l="l" t="t" r="r" b="b"/>
              <a:pathLst>
                <a:path w="2197091" h="510802">
                  <a:moveTo>
                    <a:pt x="0" y="0"/>
                  </a:moveTo>
                  <a:lnTo>
                    <a:pt x="2197091" y="0"/>
                  </a:lnTo>
                  <a:lnTo>
                    <a:pt x="2197091" y="510802"/>
                  </a:lnTo>
                  <a:lnTo>
                    <a:pt x="0" y="510802"/>
                  </a:lnTo>
                  <a:close/>
                </a:path>
              </a:pathLst>
            </a:custGeom>
            <a:solidFill>
              <a:srgbClr val="DFF5FF"/>
            </a:solidFill>
          </p:spPr>
          <p:txBody>
            <a:bodyPr/>
            <a:lstStyle/>
            <a:p>
              <a:endParaRPr lang="en-US"/>
            </a:p>
          </p:txBody>
        </p:sp>
        <p:sp>
          <p:nvSpPr>
            <p:cNvPr id="8" name="TextBox 8"/>
            <p:cNvSpPr txBox="1"/>
            <p:nvPr/>
          </p:nvSpPr>
          <p:spPr>
            <a:xfrm>
              <a:off x="0" y="-38100"/>
              <a:ext cx="2197091" cy="548902"/>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28700" y="4503919"/>
            <a:ext cx="746348" cy="746348"/>
            <a:chOff x="0" y="0"/>
            <a:chExt cx="196569" cy="196569"/>
          </a:xfrm>
        </p:grpSpPr>
        <p:sp>
          <p:nvSpPr>
            <p:cNvPr id="10" name="Freeform 10"/>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11" name="TextBox 11"/>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8700" y="7692905"/>
            <a:ext cx="746348" cy="746348"/>
            <a:chOff x="0" y="0"/>
            <a:chExt cx="196569" cy="196569"/>
          </a:xfrm>
        </p:grpSpPr>
        <p:sp>
          <p:nvSpPr>
            <p:cNvPr id="13" name="Freeform 13"/>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14" name="TextBox 14"/>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28700" y="6264524"/>
            <a:ext cx="746348" cy="746348"/>
            <a:chOff x="0" y="0"/>
            <a:chExt cx="196569" cy="196569"/>
          </a:xfrm>
        </p:grpSpPr>
        <p:sp>
          <p:nvSpPr>
            <p:cNvPr id="16" name="Freeform 16"/>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17" name="TextBox 17"/>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422008" y="4648493"/>
            <a:ext cx="746348" cy="746348"/>
            <a:chOff x="0" y="0"/>
            <a:chExt cx="196569" cy="196569"/>
          </a:xfrm>
        </p:grpSpPr>
        <p:sp>
          <p:nvSpPr>
            <p:cNvPr id="19" name="Freeform 19"/>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20" name="TextBox 20"/>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1162050"/>
            <a:ext cx="8432781" cy="1079501"/>
          </a:xfrm>
          <a:prstGeom prst="rect">
            <a:avLst/>
          </a:prstGeom>
        </p:spPr>
        <p:txBody>
          <a:bodyPr lIns="0" tIns="0" rIns="0" bIns="0" rtlCol="0" anchor="t">
            <a:spAutoFit/>
          </a:bodyPr>
          <a:lstStyle/>
          <a:p>
            <a:pPr marL="0" lvl="0" indent="0" algn="l">
              <a:lnSpc>
                <a:spcPts val="8000"/>
              </a:lnSpc>
              <a:spcBef>
                <a:spcPct val="0"/>
              </a:spcBef>
            </a:pPr>
            <a:r>
              <a:rPr lang="en-US" sz="8000" b="1" u="none" strike="noStrike">
                <a:solidFill>
                  <a:srgbClr val="0D203B"/>
                </a:solidFill>
                <a:latin typeface="Gemunu Libre Ultra-Bold"/>
                <a:ea typeface="Gemunu Libre Ultra-Bold"/>
                <a:cs typeface="Gemunu Libre Ultra-Bold"/>
                <a:sym typeface="Gemunu Libre Ultra-Bold"/>
              </a:rPr>
              <a:t>TABLE OF CONTENT</a:t>
            </a:r>
          </a:p>
        </p:txBody>
      </p:sp>
      <p:sp>
        <p:nvSpPr>
          <p:cNvPr id="22" name="TextBox 22"/>
          <p:cNvSpPr txBox="1"/>
          <p:nvPr/>
        </p:nvSpPr>
        <p:spPr>
          <a:xfrm>
            <a:off x="1028700" y="2520950"/>
            <a:ext cx="15512458" cy="1692521"/>
          </a:xfrm>
          <a:prstGeom prst="rect">
            <a:avLst/>
          </a:prstGeom>
        </p:spPr>
        <p:txBody>
          <a:bodyPr lIns="0" tIns="0" rIns="0" bIns="0" rtlCol="0" anchor="t">
            <a:spAutoFit/>
          </a:bodyPr>
          <a:lstStyle/>
          <a:p>
            <a:pPr algn="just">
              <a:lnSpc>
                <a:spcPts val="3388"/>
              </a:lnSpc>
            </a:pPr>
            <a:r>
              <a:rPr lang="en-US" sz="2420">
                <a:solidFill>
                  <a:srgbClr val="0D203B"/>
                </a:solidFill>
                <a:latin typeface="Roboto Condensed"/>
                <a:ea typeface="Roboto Condensed"/>
                <a:cs typeface="Roboto Condensed"/>
                <a:sym typeface="Roboto Condensed"/>
              </a:rPr>
              <a:t>In this presentation, we will delve into the essential aspects of Linux security and explore the vulnerabilities that could affect both personal and business systems. From identifying common threats to recommending practical security measures, each section aims to equip you with the knowledge to enhance your Linux environment's defenses. Below is an outline of the key topics we will cover</a:t>
            </a:r>
          </a:p>
        </p:txBody>
      </p:sp>
      <p:grpSp>
        <p:nvGrpSpPr>
          <p:cNvPr id="23" name="Group 23"/>
          <p:cNvGrpSpPr/>
          <p:nvPr/>
        </p:nvGrpSpPr>
        <p:grpSpPr>
          <a:xfrm>
            <a:off x="6422008" y="6142691"/>
            <a:ext cx="746348" cy="746348"/>
            <a:chOff x="0" y="0"/>
            <a:chExt cx="196569" cy="196569"/>
          </a:xfrm>
        </p:grpSpPr>
        <p:sp>
          <p:nvSpPr>
            <p:cNvPr id="24" name="Freeform 24"/>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25" name="TextBox 25"/>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422008" y="7441196"/>
            <a:ext cx="746348" cy="746348"/>
            <a:chOff x="0" y="0"/>
            <a:chExt cx="196569" cy="196569"/>
          </a:xfrm>
        </p:grpSpPr>
        <p:sp>
          <p:nvSpPr>
            <p:cNvPr id="27" name="Freeform 27"/>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28" name="TextBox 28"/>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112524" y="4629443"/>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01</a:t>
            </a:r>
          </a:p>
        </p:txBody>
      </p:sp>
      <p:sp>
        <p:nvSpPr>
          <p:cNvPr id="30" name="TextBox 30"/>
          <p:cNvSpPr txBox="1"/>
          <p:nvPr/>
        </p:nvSpPr>
        <p:spPr>
          <a:xfrm>
            <a:off x="1112524" y="7818429"/>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03</a:t>
            </a:r>
          </a:p>
        </p:txBody>
      </p:sp>
      <p:sp>
        <p:nvSpPr>
          <p:cNvPr id="31" name="TextBox 31"/>
          <p:cNvSpPr txBox="1"/>
          <p:nvPr/>
        </p:nvSpPr>
        <p:spPr>
          <a:xfrm>
            <a:off x="6505832" y="6268215"/>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05</a:t>
            </a:r>
          </a:p>
        </p:txBody>
      </p:sp>
      <p:sp>
        <p:nvSpPr>
          <p:cNvPr id="32" name="TextBox 32"/>
          <p:cNvSpPr txBox="1"/>
          <p:nvPr/>
        </p:nvSpPr>
        <p:spPr>
          <a:xfrm>
            <a:off x="6505832" y="7566720"/>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06</a:t>
            </a:r>
          </a:p>
        </p:txBody>
      </p:sp>
      <p:sp>
        <p:nvSpPr>
          <p:cNvPr id="33" name="TextBox 33"/>
          <p:cNvSpPr txBox="1"/>
          <p:nvPr/>
        </p:nvSpPr>
        <p:spPr>
          <a:xfrm>
            <a:off x="6505832" y="4774017"/>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04</a:t>
            </a:r>
          </a:p>
        </p:txBody>
      </p:sp>
      <p:sp>
        <p:nvSpPr>
          <p:cNvPr id="34" name="TextBox 34"/>
          <p:cNvSpPr txBox="1"/>
          <p:nvPr/>
        </p:nvSpPr>
        <p:spPr>
          <a:xfrm>
            <a:off x="1112524" y="6390048"/>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02</a:t>
            </a:r>
          </a:p>
        </p:txBody>
      </p:sp>
      <p:sp>
        <p:nvSpPr>
          <p:cNvPr id="35" name="TextBox 35"/>
          <p:cNvSpPr txBox="1"/>
          <p:nvPr/>
        </p:nvSpPr>
        <p:spPr>
          <a:xfrm>
            <a:off x="2122061" y="4629443"/>
            <a:ext cx="363659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INTRODUCTION</a:t>
            </a:r>
          </a:p>
        </p:txBody>
      </p:sp>
      <p:sp>
        <p:nvSpPr>
          <p:cNvPr id="36" name="TextBox 36"/>
          <p:cNvSpPr txBox="1"/>
          <p:nvPr/>
        </p:nvSpPr>
        <p:spPr>
          <a:xfrm>
            <a:off x="2122061" y="6245474"/>
            <a:ext cx="363659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PROBLEM STATEMENT</a:t>
            </a:r>
          </a:p>
        </p:txBody>
      </p:sp>
      <p:sp>
        <p:nvSpPr>
          <p:cNvPr id="37" name="TextBox 37"/>
          <p:cNvSpPr txBox="1"/>
          <p:nvPr/>
        </p:nvSpPr>
        <p:spPr>
          <a:xfrm>
            <a:off x="7511256" y="4629443"/>
            <a:ext cx="363659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CRITICAL EVALUATION</a:t>
            </a:r>
          </a:p>
        </p:txBody>
      </p:sp>
      <p:sp>
        <p:nvSpPr>
          <p:cNvPr id="38" name="TextBox 38"/>
          <p:cNvSpPr txBox="1"/>
          <p:nvPr/>
        </p:nvSpPr>
        <p:spPr>
          <a:xfrm>
            <a:off x="2117948" y="7627637"/>
            <a:ext cx="363659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PROPOSED SOLUTIONS</a:t>
            </a:r>
          </a:p>
        </p:txBody>
      </p:sp>
      <p:sp>
        <p:nvSpPr>
          <p:cNvPr id="39" name="TextBox 39"/>
          <p:cNvSpPr txBox="1"/>
          <p:nvPr/>
        </p:nvSpPr>
        <p:spPr>
          <a:xfrm>
            <a:off x="7507143" y="7422146"/>
            <a:ext cx="4146243"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CONCLUSION</a:t>
            </a:r>
          </a:p>
        </p:txBody>
      </p:sp>
      <p:sp>
        <p:nvSpPr>
          <p:cNvPr id="40" name="TextBox 40"/>
          <p:cNvSpPr txBox="1"/>
          <p:nvPr/>
        </p:nvSpPr>
        <p:spPr>
          <a:xfrm>
            <a:off x="7507143" y="6077422"/>
            <a:ext cx="3636594" cy="9334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AREAS FOR FURTHER RESEARCH</a:t>
            </a:r>
          </a:p>
        </p:txBody>
      </p:sp>
      <p:sp>
        <p:nvSpPr>
          <p:cNvPr id="41" name="TextBox 41"/>
          <p:cNvSpPr txBox="1"/>
          <p:nvPr/>
        </p:nvSpPr>
        <p:spPr>
          <a:xfrm>
            <a:off x="15729626" y="6245474"/>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06</a:t>
            </a:r>
          </a:p>
        </p:txBody>
      </p:sp>
      <p:grpSp>
        <p:nvGrpSpPr>
          <p:cNvPr id="42" name="Group 42"/>
          <p:cNvGrpSpPr/>
          <p:nvPr/>
        </p:nvGrpSpPr>
        <p:grpSpPr>
          <a:xfrm>
            <a:off x="12027922" y="4602274"/>
            <a:ext cx="746348" cy="746348"/>
            <a:chOff x="0" y="0"/>
            <a:chExt cx="196569" cy="196569"/>
          </a:xfrm>
        </p:grpSpPr>
        <p:sp>
          <p:nvSpPr>
            <p:cNvPr id="43" name="Freeform 43"/>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44" name="TextBox 44"/>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12111746" y="4727798"/>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07</a:t>
            </a:r>
          </a:p>
        </p:txBody>
      </p:sp>
      <p:sp>
        <p:nvSpPr>
          <p:cNvPr id="46" name="TextBox 46"/>
          <p:cNvSpPr txBox="1"/>
          <p:nvPr/>
        </p:nvSpPr>
        <p:spPr>
          <a:xfrm>
            <a:off x="13113057" y="4583224"/>
            <a:ext cx="4146243"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11402" y="9011405"/>
            <a:ext cx="11126795" cy="2299828"/>
            <a:chOff x="0" y="0"/>
            <a:chExt cx="2930514" cy="605716"/>
          </a:xfrm>
        </p:grpSpPr>
        <p:sp>
          <p:nvSpPr>
            <p:cNvPr id="3" name="Freeform 3"/>
            <p:cNvSpPr/>
            <p:nvPr/>
          </p:nvSpPr>
          <p:spPr>
            <a:xfrm>
              <a:off x="0" y="0"/>
              <a:ext cx="2930514" cy="605716"/>
            </a:xfrm>
            <a:custGeom>
              <a:avLst/>
              <a:gdLst/>
              <a:ahLst/>
              <a:cxnLst/>
              <a:rect l="l" t="t" r="r" b="b"/>
              <a:pathLst>
                <a:path w="2930514" h="605716">
                  <a:moveTo>
                    <a:pt x="0" y="0"/>
                  </a:moveTo>
                  <a:lnTo>
                    <a:pt x="2930514" y="0"/>
                  </a:lnTo>
                  <a:lnTo>
                    <a:pt x="2930514" y="605716"/>
                  </a:lnTo>
                  <a:lnTo>
                    <a:pt x="0" y="605716"/>
                  </a:lnTo>
                  <a:close/>
                </a:path>
              </a:pathLst>
            </a:custGeom>
            <a:solidFill>
              <a:srgbClr val="378CE7"/>
            </a:solidFill>
          </p:spPr>
          <p:txBody>
            <a:bodyPr/>
            <a:lstStyle/>
            <a:p>
              <a:endParaRPr lang="en-US"/>
            </a:p>
          </p:txBody>
        </p:sp>
        <p:sp>
          <p:nvSpPr>
            <p:cNvPr id="4" name="TextBox 4"/>
            <p:cNvSpPr txBox="1"/>
            <p:nvPr/>
          </p:nvSpPr>
          <p:spPr>
            <a:xfrm>
              <a:off x="0" y="-38100"/>
              <a:ext cx="2930514" cy="6438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144000" y="7008"/>
            <a:ext cx="10160335" cy="3888753"/>
            <a:chOff x="0" y="0"/>
            <a:chExt cx="2675973" cy="1024198"/>
          </a:xfrm>
        </p:grpSpPr>
        <p:sp>
          <p:nvSpPr>
            <p:cNvPr id="6" name="Freeform 6"/>
            <p:cNvSpPr/>
            <p:nvPr/>
          </p:nvSpPr>
          <p:spPr>
            <a:xfrm>
              <a:off x="0" y="0"/>
              <a:ext cx="2675973" cy="1024198"/>
            </a:xfrm>
            <a:custGeom>
              <a:avLst/>
              <a:gdLst/>
              <a:ahLst/>
              <a:cxnLst/>
              <a:rect l="l" t="t" r="r" b="b"/>
              <a:pathLst>
                <a:path w="2675973" h="1024198">
                  <a:moveTo>
                    <a:pt x="0" y="0"/>
                  </a:moveTo>
                  <a:lnTo>
                    <a:pt x="2675973" y="0"/>
                  </a:lnTo>
                  <a:lnTo>
                    <a:pt x="2675973" y="1024198"/>
                  </a:lnTo>
                  <a:lnTo>
                    <a:pt x="0" y="1024198"/>
                  </a:lnTo>
                  <a:close/>
                </a:path>
              </a:pathLst>
            </a:custGeom>
            <a:solidFill>
              <a:srgbClr val="DFF5FF"/>
            </a:solidFill>
          </p:spPr>
          <p:txBody>
            <a:bodyPr/>
            <a:lstStyle/>
            <a:p>
              <a:endParaRPr lang="en-US"/>
            </a:p>
          </p:txBody>
        </p:sp>
        <p:sp>
          <p:nvSpPr>
            <p:cNvPr id="7" name="TextBox 7"/>
            <p:cNvSpPr txBox="1"/>
            <p:nvPr/>
          </p:nvSpPr>
          <p:spPr>
            <a:xfrm>
              <a:off x="0" y="-38100"/>
              <a:ext cx="2675973" cy="1062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622490" y="1809218"/>
            <a:ext cx="8636810" cy="1422400"/>
          </a:xfrm>
          <a:prstGeom prst="rect">
            <a:avLst/>
          </a:prstGeom>
        </p:spPr>
        <p:txBody>
          <a:bodyPr lIns="0" tIns="0" rIns="0" bIns="0" rtlCol="0" anchor="t">
            <a:spAutoFit/>
          </a:bodyPr>
          <a:lstStyle/>
          <a:p>
            <a:pPr marL="0" lvl="0" indent="0" algn="l">
              <a:lnSpc>
                <a:spcPts val="10999"/>
              </a:lnSpc>
            </a:pPr>
            <a:r>
              <a:rPr lang="en-US" sz="9999" b="1">
                <a:solidFill>
                  <a:srgbClr val="0D203B"/>
                </a:solidFill>
                <a:latin typeface="Gemunu Libre Bold"/>
                <a:ea typeface="Gemunu Libre Bold"/>
                <a:cs typeface="Gemunu Libre Bold"/>
                <a:sym typeface="Gemunu Libre Bold"/>
              </a:rPr>
              <a:t>INTRODUCTION</a:t>
            </a:r>
          </a:p>
        </p:txBody>
      </p:sp>
      <p:sp>
        <p:nvSpPr>
          <p:cNvPr id="9" name="TextBox 9"/>
          <p:cNvSpPr txBox="1"/>
          <p:nvPr/>
        </p:nvSpPr>
        <p:spPr>
          <a:xfrm>
            <a:off x="8622490" y="3772432"/>
            <a:ext cx="8636810" cy="4800600"/>
          </a:xfrm>
          <a:prstGeom prst="rect">
            <a:avLst/>
          </a:prstGeom>
        </p:spPr>
        <p:txBody>
          <a:bodyPr lIns="0" tIns="0" rIns="0" bIns="0" rtlCol="0" anchor="t">
            <a:spAutoFit/>
          </a:bodyPr>
          <a:lstStyle/>
          <a:p>
            <a:pPr marL="755651" lvl="1" indent="-377825" algn="l">
              <a:lnSpc>
                <a:spcPts val="4200"/>
              </a:lnSpc>
              <a:buFont typeface="Arial"/>
              <a:buChar char="•"/>
            </a:pPr>
            <a:r>
              <a:rPr lang="en-US" sz="3500">
                <a:solidFill>
                  <a:srgbClr val="0D203B"/>
                </a:solidFill>
                <a:latin typeface="Canva Sans"/>
                <a:ea typeface="Canva Sans"/>
                <a:cs typeface="Canva Sans"/>
                <a:sym typeface="Canva Sans"/>
              </a:rPr>
              <a:t>Linux is widely known for its open-source nature.</a:t>
            </a:r>
          </a:p>
          <a:p>
            <a:pPr marL="755651" lvl="1" indent="-377825" algn="l">
              <a:lnSpc>
                <a:spcPts val="4200"/>
              </a:lnSpc>
              <a:buFont typeface="Arial"/>
              <a:buChar char="•"/>
            </a:pPr>
            <a:r>
              <a:rPr lang="en-US" sz="3500">
                <a:solidFill>
                  <a:srgbClr val="0D203B"/>
                </a:solidFill>
                <a:latin typeface="Canva Sans"/>
                <a:ea typeface="Canva Sans"/>
                <a:cs typeface="Canva Sans"/>
                <a:sym typeface="Canva Sans"/>
              </a:rPr>
              <a:t>The importance of securing Linux systems has grown with its increasing usage in personal and business environments.</a:t>
            </a:r>
          </a:p>
          <a:p>
            <a:pPr marL="755651" lvl="1" indent="-377825" algn="l">
              <a:lnSpc>
                <a:spcPts val="4200"/>
              </a:lnSpc>
              <a:buFont typeface="Arial"/>
              <a:buChar char="•"/>
            </a:pPr>
            <a:r>
              <a:rPr lang="en-US" sz="3500">
                <a:solidFill>
                  <a:srgbClr val="0D203B"/>
                </a:solidFill>
                <a:latin typeface="Canva Sans"/>
                <a:ea typeface="Canva Sans"/>
                <a:cs typeface="Canva Sans"/>
                <a:sym typeface="Canva Sans"/>
              </a:rPr>
              <a:t>This presentation explores Linux vulnerabilities and best practices to strengthen security.</a:t>
            </a:r>
          </a:p>
        </p:txBody>
      </p:sp>
      <p:grpSp>
        <p:nvGrpSpPr>
          <p:cNvPr id="10" name="Group 10"/>
          <p:cNvGrpSpPr/>
          <p:nvPr/>
        </p:nvGrpSpPr>
        <p:grpSpPr>
          <a:xfrm>
            <a:off x="514350" y="1132649"/>
            <a:ext cx="6581528" cy="8021702"/>
            <a:chOff x="0" y="0"/>
            <a:chExt cx="739230" cy="900989"/>
          </a:xfrm>
        </p:grpSpPr>
        <p:sp>
          <p:nvSpPr>
            <p:cNvPr id="11" name="Freeform 11"/>
            <p:cNvSpPr/>
            <p:nvPr/>
          </p:nvSpPr>
          <p:spPr>
            <a:xfrm>
              <a:off x="0" y="0"/>
              <a:ext cx="739230" cy="900989"/>
            </a:xfrm>
            <a:custGeom>
              <a:avLst/>
              <a:gdLst/>
              <a:ahLst/>
              <a:cxnLst/>
              <a:rect l="l" t="t" r="r" b="b"/>
              <a:pathLst>
                <a:path w="739230" h="900989">
                  <a:moveTo>
                    <a:pt x="0" y="0"/>
                  </a:moveTo>
                  <a:lnTo>
                    <a:pt x="739230" y="0"/>
                  </a:lnTo>
                  <a:lnTo>
                    <a:pt x="739230" y="900989"/>
                  </a:lnTo>
                  <a:lnTo>
                    <a:pt x="0" y="900989"/>
                  </a:lnTo>
                  <a:close/>
                </a:path>
              </a:pathLst>
            </a:custGeom>
            <a:blipFill>
              <a:blip r:embed="rId2"/>
              <a:stretch>
                <a:fillRect l="-41468" r="-41468"/>
              </a:stretch>
            </a:blipFill>
          </p:spPr>
          <p:txBody>
            <a:bodyPr/>
            <a:lstStyle/>
            <a:p>
              <a:endParaRPr lang="en-US"/>
            </a:p>
          </p:txBody>
        </p:sp>
      </p:gr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154376" y="4153376"/>
            <a:ext cx="10287000" cy="1980248"/>
          </a:xfrm>
          <a:custGeom>
            <a:avLst/>
            <a:gdLst/>
            <a:ahLst/>
            <a:cxnLst/>
            <a:rect l="l" t="t" r="r" b="b"/>
            <a:pathLst>
              <a:path w="10287000" h="1980248">
                <a:moveTo>
                  <a:pt x="0" y="0"/>
                </a:moveTo>
                <a:lnTo>
                  <a:pt x="10287000" y="0"/>
                </a:lnTo>
                <a:lnTo>
                  <a:pt x="10287000" y="1980248"/>
                </a:lnTo>
                <a:lnTo>
                  <a:pt x="0" y="1980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609289" y="1028700"/>
            <a:ext cx="7230875" cy="2563439"/>
            <a:chOff x="0" y="0"/>
            <a:chExt cx="1904428" cy="675144"/>
          </a:xfrm>
        </p:grpSpPr>
        <p:sp>
          <p:nvSpPr>
            <p:cNvPr id="4" name="Freeform 4"/>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5" name="TextBox 5"/>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609289" y="3861781"/>
            <a:ext cx="7230875" cy="2563439"/>
            <a:chOff x="0" y="0"/>
            <a:chExt cx="1904428" cy="675144"/>
          </a:xfrm>
        </p:grpSpPr>
        <p:sp>
          <p:nvSpPr>
            <p:cNvPr id="7" name="Freeform 7"/>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8" name="TextBox 8"/>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28700" y="3861781"/>
            <a:ext cx="7230875" cy="2563439"/>
            <a:chOff x="0" y="0"/>
            <a:chExt cx="1904428" cy="675144"/>
          </a:xfrm>
        </p:grpSpPr>
        <p:sp>
          <p:nvSpPr>
            <p:cNvPr id="10" name="Freeform 10"/>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11" name="TextBox 11"/>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609289" y="6694861"/>
            <a:ext cx="7230875" cy="2563439"/>
            <a:chOff x="0" y="0"/>
            <a:chExt cx="1904428" cy="675144"/>
          </a:xfrm>
        </p:grpSpPr>
        <p:sp>
          <p:nvSpPr>
            <p:cNvPr id="13" name="Freeform 13"/>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14" name="TextBox 14"/>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28700" y="6694861"/>
            <a:ext cx="7230875" cy="2563439"/>
            <a:chOff x="0" y="0"/>
            <a:chExt cx="1904428" cy="675144"/>
          </a:xfrm>
        </p:grpSpPr>
        <p:sp>
          <p:nvSpPr>
            <p:cNvPr id="16" name="Freeform 16"/>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17" name="TextBox 17"/>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028700" y="3861781"/>
            <a:ext cx="1320619" cy="2563439"/>
            <a:chOff x="0" y="0"/>
            <a:chExt cx="347817" cy="675144"/>
          </a:xfrm>
        </p:grpSpPr>
        <p:sp>
          <p:nvSpPr>
            <p:cNvPr id="19" name="Freeform 19"/>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20" name="TextBox 20"/>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8609289" y="1031642"/>
            <a:ext cx="1320619" cy="2563439"/>
            <a:chOff x="0" y="0"/>
            <a:chExt cx="347817" cy="675144"/>
          </a:xfrm>
        </p:grpSpPr>
        <p:sp>
          <p:nvSpPr>
            <p:cNvPr id="22" name="Freeform 22"/>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23" name="TextBox 23"/>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609289" y="3861781"/>
            <a:ext cx="1320619" cy="2563439"/>
            <a:chOff x="0" y="0"/>
            <a:chExt cx="347817" cy="675144"/>
          </a:xfrm>
        </p:grpSpPr>
        <p:sp>
          <p:nvSpPr>
            <p:cNvPr id="25" name="Freeform 25"/>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26" name="TextBox 26"/>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028700" y="6694861"/>
            <a:ext cx="1320619" cy="2563439"/>
            <a:chOff x="0" y="0"/>
            <a:chExt cx="347817" cy="675144"/>
          </a:xfrm>
        </p:grpSpPr>
        <p:sp>
          <p:nvSpPr>
            <p:cNvPr id="28" name="Freeform 28"/>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29" name="TextBox 29"/>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8609289" y="6691919"/>
            <a:ext cx="1320619" cy="2563439"/>
            <a:chOff x="0" y="0"/>
            <a:chExt cx="347817" cy="675144"/>
          </a:xfrm>
        </p:grpSpPr>
        <p:sp>
          <p:nvSpPr>
            <p:cNvPr id="31" name="Freeform 31"/>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32" name="TextBox 32"/>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1334122" y="4197303"/>
            <a:ext cx="709775" cy="662753"/>
          </a:xfrm>
          <a:custGeom>
            <a:avLst/>
            <a:gdLst/>
            <a:ahLst/>
            <a:cxnLst/>
            <a:rect l="l" t="t" r="r" b="b"/>
            <a:pathLst>
              <a:path w="709775" h="662753">
                <a:moveTo>
                  <a:pt x="0" y="0"/>
                </a:moveTo>
                <a:lnTo>
                  <a:pt x="709775" y="0"/>
                </a:lnTo>
                <a:lnTo>
                  <a:pt x="709775" y="662753"/>
                </a:lnTo>
                <a:lnTo>
                  <a:pt x="0" y="662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1334295" y="7034819"/>
            <a:ext cx="709775" cy="567820"/>
          </a:xfrm>
          <a:custGeom>
            <a:avLst/>
            <a:gdLst/>
            <a:ahLst/>
            <a:cxnLst/>
            <a:rect l="l" t="t" r="r" b="b"/>
            <a:pathLst>
              <a:path w="709775" h="567820">
                <a:moveTo>
                  <a:pt x="0" y="0"/>
                </a:moveTo>
                <a:lnTo>
                  <a:pt x="709775" y="0"/>
                </a:lnTo>
                <a:lnTo>
                  <a:pt x="709775" y="567820"/>
                </a:lnTo>
                <a:lnTo>
                  <a:pt x="0" y="56782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35" name="Freeform 35"/>
          <p:cNvSpPr/>
          <p:nvPr/>
        </p:nvSpPr>
        <p:spPr>
          <a:xfrm>
            <a:off x="8918604" y="1364270"/>
            <a:ext cx="701991" cy="775681"/>
          </a:xfrm>
          <a:custGeom>
            <a:avLst/>
            <a:gdLst/>
            <a:ahLst/>
            <a:cxnLst/>
            <a:rect l="l" t="t" r="r" b="b"/>
            <a:pathLst>
              <a:path w="701991" h="775681">
                <a:moveTo>
                  <a:pt x="0" y="0"/>
                </a:moveTo>
                <a:lnTo>
                  <a:pt x="701991" y="0"/>
                </a:lnTo>
                <a:lnTo>
                  <a:pt x="701991" y="775680"/>
                </a:lnTo>
                <a:lnTo>
                  <a:pt x="0" y="77568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36" name="Freeform 36"/>
          <p:cNvSpPr/>
          <p:nvPr/>
        </p:nvSpPr>
        <p:spPr>
          <a:xfrm>
            <a:off x="8991607" y="4197303"/>
            <a:ext cx="542020" cy="641444"/>
          </a:xfrm>
          <a:custGeom>
            <a:avLst/>
            <a:gdLst/>
            <a:ahLst/>
            <a:cxnLst/>
            <a:rect l="l" t="t" r="r" b="b"/>
            <a:pathLst>
              <a:path w="542020" h="641444">
                <a:moveTo>
                  <a:pt x="0" y="0"/>
                </a:moveTo>
                <a:lnTo>
                  <a:pt x="542020" y="0"/>
                </a:lnTo>
                <a:lnTo>
                  <a:pt x="542020" y="641444"/>
                </a:lnTo>
                <a:lnTo>
                  <a:pt x="0" y="64144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37" name="Freeform 37"/>
          <p:cNvSpPr/>
          <p:nvPr/>
        </p:nvSpPr>
        <p:spPr>
          <a:xfrm>
            <a:off x="8913560" y="6900582"/>
            <a:ext cx="698113" cy="775681"/>
          </a:xfrm>
          <a:custGeom>
            <a:avLst/>
            <a:gdLst/>
            <a:ahLst/>
            <a:cxnLst/>
            <a:rect l="l" t="t" r="r" b="b"/>
            <a:pathLst>
              <a:path w="698113" h="775681">
                <a:moveTo>
                  <a:pt x="0" y="0"/>
                </a:moveTo>
                <a:lnTo>
                  <a:pt x="698113" y="0"/>
                </a:lnTo>
                <a:lnTo>
                  <a:pt x="698113" y="775681"/>
                </a:lnTo>
                <a:lnTo>
                  <a:pt x="0" y="775681"/>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
        <p:nvSpPr>
          <p:cNvPr id="38" name="TextBox 38"/>
          <p:cNvSpPr txBox="1"/>
          <p:nvPr/>
        </p:nvSpPr>
        <p:spPr>
          <a:xfrm>
            <a:off x="1028700" y="1162050"/>
            <a:ext cx="7482702" cy="2089151"/>
          </a:xfrm>
          <a:prstGeom prst="rect">
            <a:avLst/>
          </a:prstGeom>
        </p:spPr>
        <p:txBody>
          <a:bodyPr lIns="0" tIns="0" rIns="0" bIns="0" rtlCol="0" anchor="t">
            <a:spAutoFit/>
          </a:bodyPr>
          <a:lstStyle/>
          <a:p>
            <a:pPr algn="l">
              <a:lnSpc>
                <a:spcPts val="8000"/>
              </a:lnSpc>
            </a:pPr>
            <a:r>
              <a:rPr lang="en-US" sz="8000" b="1">
                <a:solidFill>
                  <a:srgbClr val="0D203B"/>
                </a:solidFill>
                <a:latin typeface="Gemunu Libre Ultra-Bold"/>
                <a:ea typeface="Gemunu Libre Ultra-Bold"/>
                <a:cs typeface="Gemunu Libre Ultra-Bold"/>
                <a:sym typeface="Gemunu Libre Ultra-Bold"/>
              </a:rPr>
              <a:t>PROBLEM STATEMENT</a:t>
            </a:r>
          </a:p>
        </p:txBody>
      </p:sp>
      <p:sp>
        <p:nvSpPr>
          <p:cNvPr id="39" name="TextBox 39"/>
          <p:cNvSpPr txBox="1"/>
          <p:nvPr/>
        </p:nvSpPr>
        <p:spPr>
          <a:xfrm>
            <a:off x="2816044" y="4178253"/>
            <a:ext cx="498021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MALWARE AND RANSOMWARE</a:t>
            </a:r>
          </a:p>
        </p:txBody>
      </p:sp>
      <p:sp>
        <p:nvSpPr>
          <p:cNvPr id="40" name="TextBox 40"/>
          <p:cNvSpPr txBox="1"/>
          <p:nvPr/>
        </p:nvSpPr>
        <p:spPr>
          <a:xfrm>
            <a:off x="10282334" y="4178253"/>
            <a:ext cx="498021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INSIDER THREATS</a:t>
            </a:r>
          </a:p>
        </p:txBody>
      </p:sp>
      <p:sp>
        <p:nvSpPr>
          <p:cNvPr id="41" name="TextBox 41"/>
          <p:cNvSpPr txBox="1"/>
          <p:nvPr/>
        </p:nvSpPr>
        <p:spPr>
          <a:xfrm>
            <a:off x="10282334" y="1348114"/>
            <a:ext cx="498021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DATA BREACHES</a:t>
            </a:r>
          </a:p>
        </p:txBody>
      </p:sp>
      <p:sp>
        <p:nvSpPr>
          <p:cNvPr id="42" name="TextBox 42"/>
          <p:cNvSpPr txBox="1"/>
          <p:nvPr/>
        </p:nvSpPr>
        <p:spPr>
          <a:xfrm>
            <a:off x="2834645" y="4791122"/>
            <a:ext cx="4961613" cy="1298575"/>
          </a:xfrm>
          <a:prstGeom prst="rect">
            <a:avLst/>
          </a:prstGeom>
        </p:spPr>
        <p:txBody>
          <a:bodyPr lIns="0" tIns="0" rIns="0" bIns="0" rtlCol="0" anchor="t">
            <a:spAutoFit/>
          </a:bodyPr>
          <a:lstStyle/>
          <a:p>
            <a:pPr algn="just">
              <a:lnSpc>
                <a:spcPts val="3499"/>
              </a:lnSpc>
            </a:pPr>
            <a:r>
              <a:rPr lang="en-US" sz="2499">
                <a:solidFill>
                  <a:srgbClr val="0D203B"/>
                </a:solidFill>
                <a:latin typeface="Roboto Condensed"/>
                <a:ea typeface="Roboto Condensed"/>
                <a:cs typeface="Roboto Condensed"/>
                <a:sym typeface="Roboto Condensed"/>
              </a:rPr>
              <a:t>Malicious software designed to damage, disrupt, or gain unauthorized access to your systems.</a:t>
            </a:r>
          </a:p>
        </p:txBody>
      </p:sp>
      <p:sp>
        <p:nvSpPr>
          <p:cNvPr id="43" name="TextBox 43"/>
          <p:cNvSpPr txBox="1"/>
          <p:nvPr/>
        </p:nvSpPr>
        <p:spPr>
          <a:xfrm>
            <a:off x="10300934" y="4791122"/>
            <a:ext cx="4961613" cy="1298575"/>
          </a:xfrm>
          <a:prstGeom prst="rect">
            <a:avLst/>
          </a:prstGeom>
        </p:spPr>
        <p:txBody>
          <a:bodyPr lIns="0" tIns="0" rIns="0" bIns="0" rtlCol="0" anchor="t">
            <a:spAutoFit/>
          </a:bodyPr>
          <a:lstStyle/>
          <a:p>
            <a:pPr algn="just">
              <a:lnSpc>
                <a:spcPts val="3499"/>
              </a:lnSpc>
            </a:pPr>
            <a:r>
              <a:rPr lang="en-US" sz="2499">
                <a:solidFill>
                  <a:srgbClr val="0D203B"/>
                </a:solidFill>
                <a:latin typeface="Roboto Condensed"/>
                <a:ea typeface="Roboto Condensed"/>
                <a:cs typeface="Roboto Condensed"/>
                <a:sym typeface="Roboto Condensed"/>
              </a:rPr>
              <a:t>Risks posed by employees or trusted individuals who may intentionally or unintentionally compromise security.</a:t>
            </a:r>
          </a:p>
        </p:txBody>
      </p:sp>
      <p:sp>
        <p:nvSpPr>
          <p:cNvPr id="44" name="TextBox 44"/>
          <p:cNvSpPr txBox="1"/>
          <p:nvPr/>
        </p:nvSpPr>
        <p:spPr>
          <a:xfrm>
            <a:off x="10300934" y="1960983"/>
            <a:ext cx="4980214" cy="1298575"/>
          </a:xfrm>
          <a:prstGeom prst="rect">
            <a:avLst/>
          </a:prstGeom>
        </p:spPr>
        <p:txBody>
          <a:bodyPr lIns="0" tIns="0" rIns="0" bIns="0" rtlCol="0" anchor="t">
            <a:spAutoFit/>
          </a:bodyPr>
          <a:lstStyle/>
          <a:p>
            <a:pPr algn="just">
              <a:lnSpc>
                <a:spcPts val="3499"/>
              </a:lnSpc>
            </a:pPr>
            <a:r>
              <a:rPr lang="en-US" sz="2499">
                <a:solidFill>
                  <a:srgbClr val="0D203B"/>
                </a:solidFill>
                <a:latin typeface="Roboto Condensed"/>
                <a:ea typeface="Roboto Condensed"/>
                <a:cs typeface="Roboto Condensed"/>
                <a:sym typeface="Roboto Condensed"/>
              </a:rPr>
              <a:t>Unauthorized access to confidential data, often resulting in the exposure of sensitive information.</a:t>
            </a:r>
          </a:p>
        </p:txBody>
      </p:sp>
      <p:sp>
        <p:nvSpPr>
          <p:cNvPr id="45" name="TextBox 45"/>
          <p:cNvSpPr txBox="1"/>
          <p:nvPr/>
        </p:nvSpPr>
        <p:spPr>
          <a:xfrm>
            <a:off x="2834645" y="7015769"/>
            <a:ext cx="498021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PHISHING ATTACKS</a:t>
            </a:r>
          </a:p>
        </p:txBody>
      </p:sp>
      <p:sp>
        <p:nvSpPr>
          <p:cNvPr id="46" name="TextBox 46"/>
          <p:cNvSpPr txBox="1"/>
          <p:nvPr/>
        </p:nvSpPr>
        <p:spPr>
          <a:xfrm>
            <a:off x="10300934" y="7015769"/>
            <a:ext cx="498021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DDOS ATTACKS</a:t>
            </a:r>
          </a:p>
        </p:txBody>
      </p:sp>
      <p:sp>
        <p:nvSpPr>
          <p:cNvPr id="47" name="TextBox 47"/>
          <p:cNvSpPr txBox="1"/>
          <p:nvPr/>
        </p:nvSpPr>
        <p:spPr>
          <a:xfrm>
            <a:off x="2853245" y="7628638"/>
            <a:ext cx="4943013" cy="1298575"/>
          </a:xfrm>
          <a:prstGeom prst="rect">
            <a:avLst/>
          </a:prstGeom>
        </p:spPr>
        <p:txBody>
          <a:bodyPr lIns="0" tIns="0" rIns="0" bIns="0" rtlCol="0" anchor="t">
            <a:spAutoFit/>
          </a:bodyPr>
          <a:lstStyle/>
          <a:p>
            <a:pPr algn="just">
              <a:lnSpc>
                <a:spcPts val="3499"/>
              </a:lnSpc>
            </a:pPr>
            <a:r>
              <a:rPr lang="en-US" sz="2499">
                <a:solidFill>
                  <a:srgbClr val="0D203B"/>
                </a:solidFill>
                <a:latin typeface="Roboto Condensed"/>
                <a:ea typeface="Roboto Condensed"/>
                <a:cs typeface="Roboto Condensed"/>
                <a:sym typeface="Roboto Condensed"/>
              </a:rPr>
              <a:t>Deceptive attempts to obtain sensitive information through fraudulent emails or websites.</a:t>
            </a:r>
          </a:p>
        </p:txBody>
      </p:sp>
      <p:sp>
        <p:nvSpPr>
          <p:cNvPr id="48" name="TextBox 48"/>
          <p:cNvSpPr txBox="1"/>
          <p:nvPr/>
        </p:nvSpPr>
        <p:spPr>
          <a:xfrm>
            <a:off x="10319535" y="7628638"/>
            <a:ext cx="4961613" cy="1298575"/>
          </a:xfrm>
          <a:prstGeom prst="rect">
            <a:avLst/>
          </a:prstGeom>
        </p:spPr>
        <p:txBody>
          <a:bodyPr lIns="0" tIns="0" rIns="0" bIns="0" rtlCol="0" anchor="t">
            <a:spAutoFit/>
          </a:bodyPr>
          <a:lstStyle/>
          <a:p>
            <a:pPr algn="just">
              <a:lnSpc>
                <a:spcPts val="3499"/>
              </a:lnSpc>
            </a:pPr>
            <a:r>
              <a:rPr lang="en-US" sz="2499">
                <a:solidFill>
                  <a:srgbClr val="0D203B"/>
                </a:solidFill>
                <a:latin typeface="Roboto Condensed"/>
                <a:ea typeface="Roboto Condensed"/>
                <a:cs typeface="Roboto Condensed"/>
                <a:sym typeface="Roboto Condensed"/>
              </a:rPr>
              <a:t>Distributed Denial of Service attacks that overwhelm your network, causing disruption and downtime.</a:t>
            </a: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11402" y="9011405"/>
            <a:ext cx="11126795" cy="2299828"/>
            <a:chOff x="0" y="0"/>
            <a:chExt cx="2930514" cy="605716"/>
          </a:xfrm>
        </p:grpSpPr>
        <p:sp>
          <p:nvSpPr>
            <p:cNvPr id="3" name="Freeform 3"/>
            <p:cNvSpPr/>
            <p:nvPr/>
          </p:nvSpPr>
          <p:spPr>
            <a:xfrm>
              <a:off x="0" y="0"/>
              <a:ext cx="2930514" cy="605716"/>
            </a:xfrm>
            <a:custGeom>
              <a:avLst/>
              <a:gdLst/>
              <a:ahLst/>
              <a:cxnLst/>
              <a:rect l="l" t="t" r="r" b="b"/>
              <a:pathLst>
                <a:path w="2930514" h="605716">
                  <a:moveTo>
                    <a:pt x="0" y="0"/>
                  </a:moveTo>
                  <a:lnTo>
                    <a:pt x="2930514" y="0"/>
                  </a:lnTo>
                  <a:lnTo>
                    <a:pt x="2930514" y="605716"/>
                  </a:lnTo>
                  <a:lnTo>
                    <a:pt x="0" y="605716"/>
                  </a:lnTo>
                  <a:close/>
                </a:path>
              </a:pathLst>
            </a:custGeom>
            <a:solidFill>
              <a:srgbClr val="378CE7"/>
            </a:solidFill>
          </p:spPr>
          <p:txBody>
            <a:bodyPr/>
            <a:lstStyle/>
            <a:p>
              <a:endParaRPr lang="en-US"/>
            </a:p>
          </p:txBody>
        </p:sp>
        <p:sp>
          <p:nvSpPr>
            <p:cNvPr id="4" name="TextBox 4"/>
            <p:cNvSpPr txBox="1"/>
            <p:nvPr/>
          </p:nvSpPr>
          <p:spPr>
            <a:xfrm>
              <a:off x="0" y="-38100"/>
              <a:ext cx="2930514" cy="64381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8589234"/>
            <a:ext cx="8819563" cy="1697766"/>
          </a:xfrm>
          <a:custGeom>
            <a:avLst/>
            <a:gdLst/>
            <a:ahLst/>
            <a:cxnLst/>
            <a:rect l="l" t="t" r="r" b="b"/>
            <a:pathLst>
              <a:path w="8819563" h="1697766">
                <a:moveTo>
                  <a:pt x="0" y="0"/>
                </a:moveTo>
                <a:lnTo>
                  <a:pt x="8819563" y="0"/>
                </a:lnTo>
                <a:lnTo>
                  <a:pt x="8819563" y="1697766"/>
                </a:lnTo>
                <a:lnTo>
                  <a:pt x="0" y="1697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1162050"/>
            <a:ext cx="11260465" cy="1079501"/>
          </a:xfrm>
          <a:prstGeom prst="rect">
            <a:avLst/>
          </a:prstGeom>
        </p:spPr>
        <p:txBody>
          <a:bodyPr lIns="0" tIns="0" rIns="0" bIns="0" rtlCol="0" anchor="t">
            <a:spAutoFit/>
          </a:bodyPr>
          <a:lstStyle/>
          <a:p>
            <a:pPr algn="l">
              <a:lnSpc>
                <a:spcPts val="8000"/>
              </a:lnSpc>
            </a:pPr>
            <a:r>
              <a:rPr lang="en-US" sz="8000" b="1">
                <a:solidFill>
                  <a:srgbClr val="0D203B"/>
                </a:solidFill>
                <a:latin typeface="Gemunu Libre Ultra-Bold"/>
                <a:ea typeface="Gemunu Libre Ultra-Bold"/>
                <a:cs typeface="Gemunu Libre Ultra-Bold"/>
                <a:sym typeface="Gemunu Libre Ultra-Bold"/>
              </a:rPr>
              <a:t>PROPOSED SOLUTIONS </a:t>
            </a:r>
          </a:p>
        </p:txBody>
      </p:sp>
      <p:grpSp>
        <p:nvGrpSpPr>
          <p:cNvPr id="7" name="Group 7"/>
          <p:cNvGrpSpPr/>
          <p:nvPr/>
        </p:nvGrpSpPr>
        <p:grpSpPr>
          <a:xfrm>
            <a:off x="13088260" y="1028700"/>
            <a:ext cx="8342080" cy="1939453"/>
            <a:chOff x="0" y="0"/>
            <a:chExt cx="2197091" cy="510802"/>
          </a:xfrm>
        </p:grpSpPr>
        <p:sp>
          <p:nvSpPr>
            <p:cNvPr id="8" name="Freeform 8"/>
            <p:cNvSpPr/>
            <p:nvPr/>
          </p:nvSpPr>
          <p:spPr>
            <a:xfrm>
              <a:off x="0" y="0"/>
              <a:ext cx="2197091" cy="510802"/>
            </a:xfrm>
            <a:custGeom>
              <a:avLst/>
              <a:gdLst/>
              <a:ahLst/>
              <a:cxnLst/>
              <a:rect l="l" t="t" r="r" b="b"/>
              <a:pathLst>
                <a:path w="2197091" h="510802">
                  <a:moveTo>
                    <a:pt x="0" y="0"/>
                  </a:moveTo>
                  <a:lnTo>
                    <a:pt x="2197091" y="0"/>
                  </a:lnTo>
                  <a:lnTo>
                    <a:pt x="2197091" y="510802"/>
                  </a:lnTo>
                  <a:lnTo>
                    <a:pt x="0" y="510802"/>
                  </a:lnTo>
                  <a:close/>
                </a:path>
              </a:pathLst>
            </a:custGeom>
            <a:solidFill>
              <a:srgbClr val="DFF5FF"/>
            </a:solidFill>
          </p:spPr>
          <p:txBody>
            <a:bodyPr/>
            <a:lstStyle/>
            <a:p>
              <a:endParaRPr lang="en-US"/>
            </a:p>
          </p:txBody>
        </p:sp>
        <p:sp>
          <p:nvSpPr>
            <p:cNvPr id="9" name="TextBox 9"/>
            <p:cNvSpPr txBox="1"/>
            <p:nvPr/>
          </p:nvSpPr>
          <p:spPr>
            <a:xfrm>
              <a:off x="0" y="-38100"/>
              <a:ext cx="2197091" cy="54890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3203576"/>
            <a:ext cx="15893300" cy="2174875"/>
          </a:xfrm>
          <a:prstGeom prst="rect">
            <a:avLst/>
          </a:prstGeom>
        </p:spPr>
        <p:txBody>
          <a:bodyPr lIns="0" tIns="0" rIns="0" bIns="0" rtlCol="0" anchor="t">
            <a:spAutoFit/>
          </a:bodyPr>
          <a:lstStyle/>
          <a:p>
            <a:pPr algn="just">
              <a:lnSpc>
                <a:spcPts val="3499"/>
              </a:lnSpc>
            </a:pPr>
            <a:r>
              <a:rPr lang="en-US" sz="2499">
                <a:solidFill>
                  <a:srgbClr val="0D203B"/>
                </a:solidFill>
                <a:latin typeface="Roboto Condensed"/>
                <a:ea typeface="Roboto Condensed"/>
                <a:cs typeface="Roboto Condensed"/>
                <a:sym typeface="Roboto Condensed"/>
              </a:rPr>
              <a:t>To enhance Linux security, several essential practices are recommended. First, using trusted repositories for software installations ensures that users only download safe and verified software. Second, implementing antivirus tools like ClamAV helps detect malware. Third, configuring a firewall with tools like iptables restricts unauthorized access. Finally, enforcing strong password policies and managing user permissions effectively reduces the risk of password cracking and unauthorized usage. Together, these solutions create a secure environment that addresses key vulnerabilities in Linux systems.</a:t>
            </a:r>
          </a:p>
        </p:txBody>
      </p:sp>
      <p:grpSp>
        <p:nvGrpSpPr>
          <p:cNvPr id="11" name="Group 11"/>
          <p:cNvGrpSpPr/>
          <p:nvPr/>
        </p:nvGrpSpPr>
        <p:grpSpPr>
          <a:xfrm>
            <a:off x="1028700" y="5692426"/>
            <a:ext cx="746348" cy="746348"/>
            <a:chOff x="0" y="0"/>
            <a:chExt cx="196569" cy="196569"/>
          </a:xfrm>
        </p:grpSpPr>
        <p:sp>
          <p:nvSpPr>
            <p:cNvPr id="12" name="Freeform 12"/>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13" name="TextBox 13"/>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409782" y="5692426"/>
            <a:ext cx="746348" cy="746348"/>
            <a:chOff x="0" y="0"/>
            <a:chExt cx="196569" cy="196569"/>
          </a:xfrm>
        </p:grpSpPr>
        <p:sp>
          <p:nvSpPr>
            <p:cNvPr id="15" name="Freeform 15"/>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16" name="TextBox 16"/>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12524" y="5817950"/>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01</a:t>
            </a:r>
          </a:p>
        </p:txBody>
      </p:sp>
      <p:sp>
        <p:nvSpPr>
          <p:cNvPr id="18" name="TextBox 18"/>
          <p:cNvSpPr txBox="1"/>
          <p:nvPr/>
        </p:nvSpPr>
        <p:spPr>
          <a:xfrm>
            <a:off x="4493606" y="5817950"/>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02</a:t>
            </a:r>
          </a:p>
        </p:txBody>
      </p:sp>
      <p:sp>
        <p:nvSpPr>
          <p:cNvPr id="19" name="TextBox 19"/>
          <p:cNvSpPr txBox="1"/>
          <p:nvPr/>
        </p:nvSpPr>
        <p:spPr>
          <a:xfrm>
            <a:off x="1028700" y="6804717"/>
            <a:ext cx="2669666" cy="9334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USE TRUSTED REPOSITORIES</a:t>
            </a:r>
          </a:p>
        </p:txBody>
      </p:sp>
      <p:sp>
        <p:nvSpPr>
          <p:cNvPr id="20" name="TextBox 20"/>
          <p:cNvSpPr txBox="1"/>
          <p:nvPr/>
        </p:nvSpPr>
        <p:spPr>
          <a:xfrm>
            <a:off x="4409782" y="6804717"/>
            <a:ext cx="2669666" cy="13906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INSTALL ANTIVIRUS SOFTWARE</a:t>
            </a:r>
          </a:p>
        </p:txBody>
      </p:sp>
      <p:grpSp>
        <p:nvGrpSpPr>
          <p:cNvPr id="21" name="Group 21"/>
          <p:cNvGrpSpPr/>
          <p:nvPr/>
        </p:nvGrpSpPr>
        <p:grpSpPr>
          <a:xfrm>
            <a:off x="7790863" y="5692426"/>
            <a:ext cx="746348" cy="746348"/>
            <a:chOff x="0" y="0"/>
            <a:chExt cx="196569" cy="196569"/>
          </a:xfrm>
        </p:grpSpPr>
        <p:sp>
          <p:nvSpPr>
            <p:cNvPr id="22" name="Freeform 22"/>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23" name="TextBox 23"/>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7874687" y="5817950"/>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03</a:t>
            </a:r>
          </a:p>
        </p:txBody>
      </p:sp>
      <p:sp>
        <p:nvSpPr>
          <p:cNvPr id="25" name="TextBox 25"/>
          <p:cNvSpPr txBox="1"/>
          <p:nvPr/>
        </p:nvSpPr>
        <p:spPr>
          <a:xfrm>
            <a:off x="7790863" y="6804717"/>
            <a:ext cx="3051940"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SET UP FIREWALLS</a:t>
            </a:r>
          </a:p>
        </p:txBody>
      </p:sp>
      <p:grpSp>
        <p:nvGrpSpPr>
          <p:cNvPr id="26" name="Group 26"/>
          <p:cNvGrpSpPr/>
          <p:nvPr/>
        </p:nvGrpSpPr>
        <p:grpSpPr>
          <a:xfrm>
            <a:off x="11171945" y="5692426"/>
            <a:ext cx="746348" cy="746348"/>
            <a:chOff x="0" y="0"/>
            <a:chExt cx="196569" cy="196569"/>
          </a:xfrm>
        </p:grpSpPr>
        <p:sp>
          <p:nvSpPr>
            <p:cNvPr id="27" name="Freeform 27"/>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28" name="TextBox 28"/>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1255769" y="5817950"/>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04</a:t>
            </a:r>
          </a:p>
        </p:txBody>
      </p:sp>
      <p:sp>
        <p:nvSpPr>
          <p:cNvPr id="30" name="TextBox 30"/>
          <p:cNvSpPr txBox="1"/>
          <p:nvPr/>
        </p:nvSpPr>
        <p:spPr>
          <a:xfrm>
            <a:off x="11171945" y="6804717"/>
            <a:ext cx="2669666" cy="18478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IMPLEMENT STRONG PASSWORD POLICIES</a:t>
            </a:r>
          </a:p>
        </p:txBody>
      </p:sp>
      <p:grpSp>
        <p:nvGrpSpPr>
          <p:cNvPr id="31" name="Group 31"/>
          <p:cNvGrpSpPr/>
          <p:nvPr/>
        </p:nvGrpSpPr>
        <p:grpSpPr>
          <a:xfrm>
            <a:off x="14553027" y="5692426"/>
            <a:ext cx="746348" cy="746348"/>
            <a:chOff x="0" y="0"/>
            <a:chExt cx="196569" cy="196569"/>
          </a:xfrm>
        </p:grpSpPr>
        <p:sp>
          <p:nvSpPr>
            <p:cNvPr id="32" name="Freeform 32"/>
            <p:cNvSpPr/>
            <p:nvPr/>
          </p:nvSpPr>
          <p:spPr>
            <a:xfrm>
              <a:off x="0" y="0"/>
              <a:ext cx="196569" cy="196569"/>
            </a:xfrm>
            <a:custGeom>
              <a:avLst/>
              <a:gdLst/>
              <a:ahLst/>
              <a:cxnLst/>
              <a:rect l="l" t="t" r="r" b="b"/>
              <a:pathLst>
                <a:path w="196569" h="196569">
                  <a:moveTo>
                    <a:pt x="0" y="0"/>
                  </a:moveTo>
                  <a:lnTo>
                    <a:pt x="196569" y="0"/>
                  </a:lnTo>
                  <a:lnTo>
                    <a:pt x="196569" y="196569"/>
                  </a:lnTo>
                  <a:lnTo>
                    <a:pt x="0" y="196569"/>
                  </a:lnTo>
                  <a:close/>
                </a:path>
              </a:pathLst>
            </a:custGeom>
            <a:solidFill>
              <a:srgbClr val="378CE7"/>
            </a:solidFill>
          </p:spPr>
          <p:txBody>
            <a:bodyPr/>
            <a:lstStyle/>
            <a:p>
              <a:endParaRPr lang="en-US"/>
            </a:p>
          </p:txBody>
        </p:sp>
        <p:sp>
          <p:nvSpPr>
            <p:cNvPr id="33" name="TextBox 33"/>
            <p:cNvSpPr txBox="1"/>
            <p:nvPr/>
          </p:nvSpPr>
          <p:spPr>
            <a:xfrm>
              <a:off x="0" y="-38100"/>
              <a:ext cx="196569" cy="234669"/>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4636851" y="5817950"/>
            <a:ext cx="578700" cy="476250"/>
          </a:xfrm>
          <a:prstGeom prst="rect">
            <a:avLst/>
          </a:prstGeom>
        </p:spPr>
        <p:txBody>
          <a:bodyPr lIns="0" tIns="0" rIns="0" bIns="0" rtlCol="0" anchor="t">
            <a:spAutoFit/>
          </a:bodyPr>
          <a:lstStyle/>
          <a:p>
            <a:pPr algn="ctr">
              <a:lnSpc>
                <a:spcPts val="3600"/>
              </a:lnSpc>
            </a:pPr>
            <a:r>
              <a:rPr lang="en-US" sz="3000" b="1">
                <a:solidFill>
                  <a:srgbClr val="FFFFFF"/>
                </a:solidFill>
                <a:latin typeface="Roboto Condensed Bold"/>
                <a:ea typeface="Roboto Condensed Bold"/>
                <a:cs typeface="Roboto Condensed Bold"/>
                <a:sym typeface="Roboto Condensed Bold"/>
              </a:rPr>
              <a:t>05</a:t>
            </a:r>
          </a:p>
        </p:txBody>
      </p:sp>
      <p:sp>
        <p:nvSpPr>
          <p:cNvPr id="35" name="TextBox 35"/>
          <p:cNvSpPr txBox="1"/>
          <p:nvPr/>
        </p:nvSpPr>
        <p:spPr>
          <a:xfrm>
            <a:off x="14553027" y="6804717"/>
            <a:ext cx="2669666" cy="13906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REGULAR SYSTEM UPDATES</a:t>
            </a:r>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759" y="6894886"/>
            <a:ext cx="18440759" cy="5320176"/>
            <a:chOff x="0" y="0"/>
            <a:chExt cx="4856825" cy="1401199"/>
          </a:xfrm>
        </p:grpSpPr>
        <p:sp>
          <p:nvSpPr>
            <p:cNvPr id="3" name="Freeform 3"/>
            <p:cNvSpPr/>
            <p:nvPr/>
          </p:nvSpPr>
          <p:spPr>
            <a:xfrm>
              <a:off x="0" y="0"/>
              <a:ext cx="4856825" cy="1401199"/>
            </a:xfrm>
            <a:custGeom>
              <a:avLst/>
              <a:gdLst/>
              <a:ahLst/>
              <a:cxnLst/>
              <a:rect l="l" t="t" r="r" b="b"/>
              <a:pathLst>
                <a:path w="4856825" h="1401199">
                  <a:moveTo>
                    <a:pt x="0" y="0"/>
                  </a:moveTo>
                  <a:lnTo>
                    <a:pt x="4856825" y="0"/>
                  </a:lnTo>
                  <a:lnTo>
                    <a:pt x="4856825" y="1401199"/>
                  </a:lnTo>
                  <a:lnTo>
                    <a:pt x="0" y="1401199"/>
                  </a:lnTo>
                  <a:close/>
                </a:path>
              </a:pathLst>
            </a:custGeom>
            <a:solidFill>
              <a:srgbClr val="DFF5FF"/>
            </a:solidFill>
          </p:spPr>
          <p:txBody>
            <a:bodyPr/>
            <a:lstStyle/>
            <a:p>
              <a:endParaRPr lang="en-US"/>
            </a:p>
          </p:txBody>
        </p:sp>
        <p:sp>
          <p:nvSpPr>
            <p:cNvPr id="4" name="TextBox 4"/>
            <p:cNvSpPr txBox="1"/>
            <p:nvPr/>
          </p:nvSpPr>
          <p:spPr>
            <a:xfrm>
              <a:off x="0" y="-38100"/>
              <a:ext cx="4856825" cy="1439299"/>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5" name="Table 5"/>
          <p:cNvGraphicFramePr>
            <a:graphicFrameLocks noGrp="1"/>
          </p:cNvGraphicFramePr>
          <p:nvPr/>
        </p:nvGraphicFramePr>
        <p:xfrm>
          <a:off x="1047750" y="3272654"/>
          <a:ext cx="16211550" cy="6795023"/>
        </p:xfrm>
        <a:graphic>
          <a:graphicData uri="http://schemas.openxmlformats.org/drawingml/2006/table">
            <a:tbl>
              <a:tblPr/>
              <a:tblGrid>
                <a:gridCol w="8105775">
                  <a:extLst>
                    <a:ext uri="{9D8B030D-6E8A-4147-A177-3AD203B41FA5}">
                      <a16:colId xmlns:a16="http://schemas.microsoft.com/office/drawing/2014/main" val="20000"/>
                    </a:ext>
                  </a:extLst>
                </a:gridCol>
                <a:gridCol w="8105775">
                  <a:extLst>
                    <a:ext uri="{9D8B030D-6E8A-4147-A177-3AD203B41FA5}">
                      <a16:colId xmlns:a16="http://schemas.microsoft.com/office/drawing/2014/main" val="20001"/>
                    </a:ext>
                  </a:extLst>
                </a:gridCol>
              </a:tblGrid>
              <a:tr h="1084251">
                <a:tc>
                  <a:txBody>
                    <a:bodyPr/>
                    <a:lstStyle/>
                    <a:p>
                      <a:pPr algn="ctr">
                        <a:lnSpc>
                          <a:spcPts val="5879"/>
                        </a:lnSpc>
                        <a:defRPr/>
                      </a:pPr>
                      <a:r>
                        <a:rPr lang="en-US" sz="4199" b="1">
                          <a:solidFill>
                            <a:srgbClr val="000000"/>
                          </a:solidFill>
                          <a:latin typeface="Gemunu Libre Bold"/>
                          <a:ea typeface="Gemunu Libre Bold"/>
                          <a:cs typeface="Gemunu Libre Bold"/>
                          <a:sym typeface="Gemunu Libre Bold"/>
                        </a:rPr>
                        <a:t>STRENGTHS</a:t>
                      </a: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tc>
                  <a:txBody>
                    <a:bodyPr/>
                    <a:lstStyle/>
                    <a:p>
                      <a:pPr algn="ctr">
                        <a:lnSpc>
                          <a:spcPts val="5880"/>
                        </a:lnSpc>
                        <a:defRPr/>
                      </a:pPr>
                      <a:r>
                        <a:rPr lang="en-US" sz="4200" b="1">
                          <a:solidFill>
                            <a:srgbClr val="000000"/>
                          </a:solidFill>
                          <a:latin typeface="Gemunu Libre Bold"/>
                          <a:ea typeface="Gemunu Libre Bold"/>
                          <a:cs typeface="Gemunu Libre Bold"/>
                          <a:sym typeface="Gemunu Libre Bold"/>
                        </a:rPr>
                        <a:t>Weaknesses</a:t>
                      </a: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509181">
                <a:tc>
                  <a:txBody>
                    <a:bodyPr/>
                    <a:lstStyle/>
                    <a:p>
                      <a:pPr algn="ctr">
                        <a:lnSpc>
                          <a:spcPts val="3149"/>
                        </a:lnSpc>
                        <a:defRPr/>
                      </a:pPr>
                      <a:r>
                        <a:rPr lang="en-US" sz="2249">
                          <a:solidFill>
                            <a:srgbClr val="000000"/>
                          </a:solidFill>
                          <a:latin typeface="Arimo"/>
                          <a:ea typeface="Arimo"/>
                          <a:cs typeface="Arimo"/>
                          <a:sym typeface="Arimo"/>
                        </a:rPr>
                        <a:t>Comprehensive coverage of Linux security issues​</a:t>
                      </a:r>
                      <a:endParaRPr lang="en-US" sz="1100"/>
                    </a:p>
                    <a:p>
                      <a:pPr algn="ctr">
                        <a:lnSpc>
                          <a:spcPts val="3149"/>
                        </a:lnSpc>
                      </a:pP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tc>
                  <a:txBody>
                    <a:bodyPr/>
                    <a:lstStyle/>
                    <a:p>
                      <a:pPr algn="ctr">
                        <a:lnSpc>
                          <a:spcPts val="3149"/>
                        </a:lnSpc>
                        <a:defRPr/>
                      </a:pPr>
                      <a:r>
                        <a:rPr lang="en-US" sz="2249">
                          <a:solidFill>
                            <a:srgbClr val="000000"/>
                          </a:solidFill>
                          <a:latin typeface="Arimo"/>
                          <a:ea typeface="Arimo"/>
                          <a:cs typeface="Arimo"/>
                          <a:sym typeface="Arimo"/>
                        </a:rPr>
                        <a:t>Lacks technical depth on advanced security topics like encryption and intrusion detection​</a:t>
                      </a:r>
                      <a:endParaRPr lang="en-US" sz="1100"/>
                    </a:p>
                    <a:p>
                      <a:pPr algn="ctr">
                        <a:lnSpc>
                          <a:spcPts val="3149"/>
                        </a:lnSpc>
                      </a:pP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46366">
                <a:tc>
                  <a:txBody>
                    <a:bodyPr/>
                    <a:lstStyle/>
                    <a:p>
                      <a:pPr algn="ctr">
                        <a:lnSpc>
                          <a:spcPts val="3149"/>
                        </a:lnSpc>
                        <a:defRPr/>
                      </a:pPr>
                      <a:r>
                        <a:rPr lang="en-US" sz="2249">
                          <a:solidFill>
                            <a:srgbClr val="000000"/>
                          </a:solidFill>
                          <a:latin typeface="Arimo"/>
                          <a:ea typeface="Arimo"/>
                          <a:cs typeface="Arimo"/>
                          <a:sym typeface="Arimo"/>
                        </a:rPr>
                        <a:t>Relevant to both individual users and businesses​</a:t>
                      </a: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tc>
                  <a:txBody>
                    <a:bodyPr/>
                    <a:lstStyle/>
                    <a:p>
                      <a:pPr algn="ctr">
                        <a:lnSpc>
                          <a:spcPts val="3149"/>
                        </a:lnSpc>
                        <a:defRPr/>
                      </a:pPr>
                      <a:r>
                        <a:rPr lang="en-US" sz="2249">
                          <a:solidFill>
                            <a:srgbClr val="000000"/>
                          </a:solidFill>
                          <a:latin typeface="Arimo"/>
                          <a:ea typeface="Arimo"/>
                          <a:cs typeface="Arimo"/>
                          <a:sym typeface="Arimo"/>
                        </a:rPr>
                        <a:t>Overemphasis on basic practices such as updating software, without discussing higher-level solutions like SELinux or AppArmor​</a:t>
                      </a: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84251">
                <a:tc>
                  <a:txBody>
                    <a:bodyPr/>
                    <a:lstStyle/>
                    <a:p>
                      <a:pPr algn="ctr">
                        <a:lnSpc>
                          <a:spcPts val="3149"/>
                        </a:lnSpc>
                        <a:defRPr/>
                      </a:pPr>
                      <a:r>
                        <a:rPr lang="en-US" sz="2249">
                          <a:solidFill>
                            <a:srgbClr val="000000"/>
                          </a:solidFill>
                          <a:latin typeface="Arimo"/>
                          <a:ea typeface="Arimo"/>
                          <a:cs typeface="Arimo"/>
                          <a:sym typeface="Arimo"/>
                        </a:rPr>
                        <a:t>Best practices for security are well emphasized (e.g., using repositories and antivirus software).​</a:t>
                      </a: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tc>
                  <a:txBody>
                    <a:bodyPr/>
                    <a:lstStyle/>
                    <a:p>
                      <a:pPr algn="ctr">
                        <a:lnSpc>
                          <a:spcPts val="3149"/>
                        </a:lnSpc>
                        <a:defRPr/>
                      </a:pPr>
                      <a:r>
                        <a:rPr lang="en-US" sz="2249">
                          <a:solidFill>
                            <a:srgbClr val="000000"/>
                          </a:solidFill>
                          <a:latin typeface="Arimo"/>
                          <a:ea typeface="Arimo"/>
                          <a:cs typeface="Arimo"/>
                          <a:sym typeface="Arimo"/>
                        </a:rPr>
                        <a:t>Minimal discussion of modern threats like ransomware or zero-day exploits.​</a:t>
                      </a: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470974">
                <a:tc>
                  <a:txBody>
                    <a:bodyPr/>
                    <a:lstStyle/>
                    <a:p>
                      <a:pPr algn="ctr">
                        <a:lnSpc>
                          <a:spcPts val="3149"/>
                        </a:lnSpc>
                        <a:defRPr/>
                      </a:pPr>
                      <a:r>
                        <a:rPr lang="en-US" sz="2249">
                          <a:solidFill>
                            <a:srgbClr val="000000"/>
                          </a:solidFill>
                          <a:latin typeface="Arimo"/>
                          <a:ea typeface="Arimo"/>
                          <a:cs typeface="Arimo"/>
                          <a:sym typeface="Arimo"/>
                        </a:rPr>
                        <a:t>Strong focus on human behavior and user responsibility in managing security​</a:t>
                      </a: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tc>
                  <a:txBody>
                    <a:bodyPr/>
                    <a:lstStyle/>
                    <a:p>
                      <a:pPr algn="ctr">
                        <a:lnSpc>
                          <a:spcPts val="3149"/>
                        </a:lnSpc>
                        <a:defRPr/>
                      </a:pPr>
                      <a:r>
                        <a:rPr lang="en-US" sz="2249">
                          <a:solidFill>
                            <a:srgbClr val="000000"/>
                          </a:solidFill>
                          <a:latin typeface="Arimo"/>
                          <a:ea typeface="Arimo"/>
                          <a:cs typeface="Arimo"/>
                          <a:sym typeface="Arimo"/>
                        </a:rPr>
                        <a:t>Antivirus dependence is overstated, and the paper could have focused more on built-in Linux security features.​</a:t>
                      </a:r>
                      <a:endParaRPr lang="en-US" sz="1100"/>
                    </a:p>
                  </a:txBody>
                  <a:tcPr marL="125375" marR="125375" marT="125375" marB="125375" anchor="ctr">
                    <a:lnL w="19050" cap="flat" cmpd="sng" algn="ctr">
                      <a:solidFill>
                        <a:srgbClr val="DFF5FF"/>
                      </a:solidFill>
                      <a:prstDash val="solid"/>
                      <a:round/>
                      <a:headEnd type="none" w="med" len="med"/>
                      <a:tailEnd type="none" w="med" len="med"/>
                    </a:lnL>
                    <a:lnR w="19050" cap="flat" cmpd="sng" algn="ctr">
                      <a:solidFill>
                        <a:srgbClr val="DFF5FF"/>
                      </a:solidFill>
                      <a:prstDash val="solid"/>
                      <a:round/>
                      <a:headEnd type="none" w="med" len="med"/>
                      <a:tailEnd type="none" w="med" len="med"/>
                    </a:lnR>
                    <a:lnT w="19050" cap="flat" cmpd="sng" algn="ctr">
                      <a:solidFill>
                        <a:srgbClr val="DFF5FF"/>
                      </a:solidFill>
                      <a:prstDash val="solid"/>
                      <a:round/>
                      <a:headEnd type="none" w="med" len="med"/>
                      <a:tailEnd type="none" w="med" len="med"/>
                    </a:lnT>
                    <a:lnB w="19050" cap="flat" cmpd="sng" algn="ctr">
                      <a:solidFill>
                        <a:srgbClr val="DFF5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6" name="TextBox 6"/>
          <p:cNvSpPr txBox="1"/>
          <p:nvPr/>
        </p:nvSpPr>
        <p:spPr>
          <a:xfrm>
            <a:off x="3829908" y="1363711"/>
            <a:ext cx="10628184" cy="990600"/>
          </a:xfrm>
          <a:prstGeom prst="rect">
            <a:avLst/>
          </a:prstGeom>
        </p:spPr>
        <p:txBody>
          <a:bodyPr lIns="0" tIns="0" rIns="0" bIns="0" rtlCol="0" anchor="t">
            <a:spAutoFit/>
          </a:bodyPr>
          <a:lstStyle/>
          <a:p>
            <a:pPr marL="0" lvl="0" indent="0" algn="ctr">
              <a:lnSpc>
                <a:spcPts val="7275"/>
              </a:lnSpc>
              <a:spcBef>
                <a:spcPct val="0"/>
              </a:spcBef>
            </a:pPr>
            <a:r>
              <a:rPr lang="en-US" sz="7500" b="1" u="none" strike="noStrike">
                <a:solidFill>
                  <a:srgbClr val="0D203B"/>
                </a:solidFill>
                <a:latin typeface="Gemunu Libre Bold"/>
                <a:ea typeface="Gemunu Libre Bold"/>
                <a:cs typeface="Gemunu Libre Bold"/>
                <a:sym typeface="Gemunu Libre Bold"/>
              </a:rPr>
              <a:t>CRITICAL EVALUATION</a:t>
            </a: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154376" y="4153376"/>
            <a:ext cx="10287000" cy="1980248"/>
          </a:xfrm>
          <a:custGeom>
            <a:avLst/>
            <a:gdLst/>
            <a:ahLst/>
            <a:cxnLst/>
            <a:rect l="l" t="t" r="r" b="b"/>
            <a:pathLst>
              <a:path w="10287000" h="1980248">
                <a:moveTo>
                  <a:pt x="0" y="0"/>
                </a:moveTo>
                <a:lnTo>
                  <a:pt x="10287000" y="0"/>
                </a:lnTo>
                <a:lnTo>
                  <a:pt x="10287000" y="1980248"/>
                </a:lnTo>
                <a:lnTo>
                  <a:pt x="0" y="1980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609289" y="1028700"/>
            <a:ext cx="7230875" cy="2563439"/>
            <a:chOff x="0" y="0"/>
            <a:chExt cx="1904428" cy="675144"/>
          </a:xfrm>
        </p:grpSpPr>
        <p:sp>
          <p:nvSpPr>
            <p:cNvPr id="4" name="Freeform 4"/>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5" name="TextBox 5"/>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609289" y="3861781"/>
            <a:ext cx="7230875" cy="2563439"/>
            <a:chOff x="0" y="0"/>
            <a:chExt cx="1904428" cy="675144"/>
          </a:xfrm>
        </p:grpSpPr>
        <p:sp>
          <p:nvSpPr>
            <p:cNvPr id="7" name="Freeform 7"/>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8" name="TextBox 8"/>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28700" y="3861781"/>
            <a:ext cx="7230875" cy="2563439"/>
            <a:chOff x="0" y="0"/>
            <a:chExt cx="1904428" cy="675144"/>
          </a:xfrm>
        </p:grpSpPr>
        <p:sp>
          <p:nvSpPr>
            <p:cNvPr id="10" name="Freeform 10"/>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11" name="TextBox 11"/>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609289" y="6694861"/>
            <a:ext cx="7230875" cy="2563439"/>
            <a:chOff x="0" y="0"/>
            <a:chExt cx="1904428" cy="675144"/>
          </a:xfrm>
        </p:grpSpPr>
        <p:sp>
          <p:nvSpPr>
            <p:cNvPr id="13" name="Freeform 13"/>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14" name="TextBox 14"/>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28700" y="6694861"/>
            <a:ext cx="7230875" cy="2563439"/>
            <a:chOff x="0" y="0"/>
            <a:chExt cx="1904428" cy="675144"/>
          </a:xfrm>
        </p:grpSpPr>
        <p:sp>
          <p:nvSpPr>
            <p:cNvPr id="16" name="Freeform 16"/>
            <p:cNvSpPr/>
            <p:nvPr/>
          </p:nvSpPr>
          <p:spPr>
            <a:xfrm>
              <a:off x="0" y="0"/>
              <a:ext cx="1904428" cy="675144"/>
            </a:xfrm>
            <a:custGeom>
              <a:avLst/>
              <a:gdLst/>
              <a:ahLst/>
              <a:cxnLst/>
              <a:rect l="l" t="t" r="r" b="b"/>
              <a:pathLst>
                <a:path w="1904428" h="675144">
                  <a:moveTo>
                    <a:pt x="0" y="0"/>
                  </a:moveTo>
                  <a:lnTo>
                    <a:pt x="1904428" y="0"/>
                  </a:lnTo>
                  <a:lnTo>
                    <a:pt x="1904428" y="675144"/>
                  </a:lnTo>
                  <a:lnTo>
                    <a:pt x="0" y="675144"/>
                  </a:lnTo>
                  <a:close/>
                </a:path>
              </a:pathLst>
            </a:custGeom>
            <a:solidFill>
              <a:srgbClr val="DFF5FF"/>
            </a:solidFill>
          </p:spPr>
          <p:txBody>
            <a:bodyPr/>
            <a:lstStyle/>
            <a:p>
              <a:endParaRPr lang="en-US"/>
            </a:p>
          </p:txBody>
        </p:sp>
        <p:sp>
          <p:nvSpPr>
            <p:cNvPr id="17" name="TextBox 17"/>
            <p:cNvSpPr txBox="1"/>
            <p:nvPr/>
          </p:nvSpPr>
          <p:spPr>
            <a:xfrm>
              <a:off x="0" y="-38100"/>
              <a:ext cx="1904428" cy="713244"/>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028700" y="3861781"/>
            <a:ext cx="1320619" cy="2563439"/>
            <a:chOff x="0" y="0"/>
            <a:chExt cx="347817" cy="675144"/>
          </a:xfrm>
        </p:grpSpPr>
        <p:sp>
          <p:nvSpPr>
            <p:cNvPr id="19" name="Freeform 19"/>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20" name="TextBox 20"/>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8609289" y="1031642"/>
            <a:ext cx="1320619" cy="2563439"/>
            <a:chOff x="0" y="0"/>
            <a:chExt cx="347817" cy="675144"/>
          </a:xfrm>
        </p:grpSpPr>
        <p:sp>
          <p:nvSpPr>
            <p:cNvPr id="22" name="Freeform 22"/>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23" name="TextBox 23"/>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609289" y="3861781"/>
            <a:ext cx="1320619" cy="2563439"/>
            <a:chOff x="0" y="0"/>
            <a:chExt cx="347817" cy="675144"/>
          </a:xfrm>
        </p:grpSpPr>
        <p:sp>
          <p:nvSpPr>
            <p:cNvPr id="25" name="Freeform 25"/>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26" name="TextBox 26"/>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028700" y="6694861"/>
            <a:ext cx="1320619" cy="2563439"/>
            <a:chOff x="0" y="0"/>
            <a:chExt cx="347817" cy="675144"/>
          </a:xfrm>
        </p:grpSpPr>
        <p:sp>
          <p:nvSpPr>
            <p:cNvPr id="28" name="Freeform 28"/>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29" name="TextBox 29"/>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8609289" y="6691919"/>
            <a:ext cx="1320619" cy="2563439"/>
            <a:chOff x="0" y="0"/>
            <a:chExt cx="347817" cy="675144"/>
          </a:xfrm>
        </p:grpSpPr>
        <p:sp>
          <p:nvSpPr>
            <p:cNvPr id="31" name="Freeform 31"/>
            <p:cNvSpPr/>
            <p:nvPr/>
          </p:nvSpPr>
          <p:spPr>
            <a:xfrm>
              <a:off x="0" y="0"/>
              <a:ext cx="347817" cy="675144"/>
            </a:xfrm>
            <a:custGeom>
              <a:avLst/>
              <a:gdLst/>
              <a:ahLst/>
              <a:cxnLst/>
              <a:rect l="l" t="t" r="r" b="b"/>
              <a:pathLst>
                <a:path w="347817" h="675144">
                  <a:moveTo>
                    <a:pt x="0" y="0"/>
                  </a:moveTo>
                  <a:lnTo>
                    <a:pt x="347817" y="0"/>
                  </a:lnTo>
                  <a:lnTo>
                    <a:pt x="347817" y="675144"/>
                  </a:lnTo>
                  <a:lnTo>
                    <a:pt x="0" y="675144"/>
                  </a:lnTo>
                  <a:close/>
                </a:path>
              </a:pathLst>
            </a:custGeom>
            <a:solidFill>
              <a:srgbClr val="378CE7"/>
            </a:solidFill>
          </p:spPr>
          <p:txBody>
            <a:bodyPr/>
            <a:lstStyle/>
            <a:p>
              <a:endParaRPr lang="en-US"/>
            </a:p>
          </p:txBody>
        </p:sp>
        <p:sp>
          <p:nvSpPr>
            <p:cNvPr id="32" name="TextBox 32"/>
            <p:cNvSpPr txBox="1"/>
            <p:nvPr/>
          </p:nvSpPr>
          <p:spPr>
            <a:xfrm>
              <a:off x="0" y="-38100"/>
              <a:ext cx="347817" cy="713244"/>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28700" y="762980"/>
            <a:ext cx="7482702" cy="3098801"/>
          </a:xfrm>
          <a:prstGeom prst="rect">
            <a:avLst/>
          </a:prstGeom>
        </p:spPr>
        <p:txBody>
          <a:bodyPr lIns="0" tIns="0" rIns="0" bIns="0" rtlCol="0" anchor="t">
            <a:spAutoFit/>
          </a:bodyPr>
          <a:lstStyle/>
          <a:p>
            <a:pPr algn="l">
              <a:lnSpc>
                <a:spcPts val="8000"/>
              </a:lnSpc>
            </a:pPr>
            <a:r>
              <a:rPr lang="en-US" sz="8000" b="1">
                <a:solidFill>
                  <a:srgbClr val="0D203B"/>
                </a:solidFill>
                <a:latin typeface="Gemunu Libre Ultra-Bold"/>
                <a:ea typeface="Gemunu Libre Ultra-Bold"/>
                <a:cs typeface="Gemunu Libre Ultra-Bold"/>
                <a:sym typeface="Gemunu Libre Ultra-Bold"/>
              </a:rPr>
              <a:t>AREAS FOR FURTHER RESEARCH</a:t>
            </a:r>
          </a:p>
        </p:txBody>
      </p:sp>
      <p:sp>
        <p:nvSpPr>
          <p:cNvPr id="34" name="TextBox 34"/>
          <p:cNvSpPr txBox="1"/>
          <p:nvPr/>
        </p:nvSpPr>
        <p:spPr>
          <a:xfrm>
            <a:off x="2834645" y="4052429"/>
            <a:ext cx="5307920"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ADVANCED MALWARE ANALYSIS</a:t>
            </a:r>
          </a:p>
        </p:txBody>
      </p:sp>
      <p:sp>
        <p:nvSpPr>
          <p:cNvPr id="35" name="TextBox 35"/>
          <p:cNvSpPr txBox="1"/>
          <p:nvPr/>
        </p:nvSpPr>
        <p:spPr>
          <a:xfrm>
            <a:off x="10282334" y="4178253"/>
            <a:ext cx="498021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AUTOMATION TOOLS</a:t>
            </a:r>
          </a:p>
        </p:txBody>
      </p:sp>
      <p:sp>
        <p:nvSpPr>
          <p:cNvPr id="36" name="TextBox 36"/>
          <p:cNvSpPr txBox="1"/>
          <p:nvPr/>
        </p:nvSpPr>
        <p:spPr>
          <a:xfrm>
            <a:off x="10282334" y="1348114"/>
            <a:ext cx="4980214"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CLOUD SECURITY IN LINUX</a:t>
            </a:r>
          </a:p>
        </p:txBody>
      </p:sp>
      <p:sp>
        <p:nvSpPr>
          <p:cNvPr id="37" name="TextBox 37"/>
          <p:cNvSpPr txBox="1"/>
          <p:nvPr/>
        </p:nvSpPr>
        <p:spPr>
          <a:xfrm>
            <a:off x="2816044" y="4597353"/>
            <a:ext cx="4980214" cy="1441037"/>
          </a:xfrm>
          <a:prstGeom prst="rect">
            <a:avLst/>
          </a:prstGeom>
        </p:spPr>
        <p:txBody>
          <a:bodyPr lIns="0" tIns="0" rIns="0" bIns="0" rtlCol="0" anchor="t">
            <a:spAutoFit/>
          </a:bodyPr>
          <a:lstStyle/>
          <a:p>
            <a:pPr algn="just">
              <a:lnSpc>
                <a:spcPts val="2867"/>
              </a:lnSpc>
            </a:pPr>
            <a:r>
              <a:rPr lang="en-US" sz="2048">
                <a:solidFill>
                  <a:srgbClr val="0D203B"/>
                </a:solidFill>
                <a:latin typeface="Roboto Condensed"/>
                <a:ea typeface="Roboto Condensed"/>
                <a:cs typeface="Roboto Condensed"/>
                <a:sym typeface="Roboto Condensed"/>
              </a:rPr>
              <a:t>Future research can focus on developing sophisticated tools for detecting and analyzing new malware targeting Linux, helping prevent advanced threats before they spread.</a:t>
            </a:r>
          </a:p>
        </p:txBody>
      </p:sp>
      <p:sp>
        <p:nvSpPr>
          <p:cNvPr id="38" name="TextBox 38"/>
          <p:cNvSpPr txBox="1"/>
          <p:nvPr/>
        </p:nvSpPr>
        <p:spPr>
          <a:xfrm>
            <a:off x="10300934" y="4800647"/>
            <a:ext cx="4961613" cy="1433830"/>
          </a:xfrm>
          <a:prstGeom prst="rect">
            <a:avLst/>
          </a:prstGeom>
        </p:spPr>
        <p:txBody>
          <a:bodyPr lIns="0" tIns="0" rIns="0" bIns="0" rtlCol="0" anchor="t">
            <a:spAutoFit/>
          </a:bodyPr>
          <a:lstStyle/>
          <a:p>
            <a:pPr algn="just">
              <a:lnSpc>
                <a:spcPts val="2869"/>
              </a:lnSpc>
            </a:pPr>
            <a:r>
              <a:rPr lang="en-US" sz="2049">
                <a:solidFill>
                  <a:srgbClr val="0D203B"/>
                </a:solidFill>
                <a:latin typeface="Roboto Condensed"/>
                <a:ea typeface="Roboto Condensed"/>
                <a:cs typeface="Roboto Condensed"/>
                <a:sym typeface="Roboto Condensed"/>
              </a:rPr>
              <a:t>Further research on automation tools like Ansible or Puppet can enhance security management by automating routine tasks like system updates and firewall configurations.</a:t>
            </a:r>
          </a:p>
        </p:txBody>
      </p:sp>
      <p:sp>
        <p:nvSpPr>
          <p:cNvPr id="39" name="TextBox 39"/>
          <p:cNvSpPr txBox="1"/>
          <p:nvPr/>
        </p:nvSpPr>
        <p:spPr>
          <a:xfrm>
            <a:off x="10300934" y="1970508"/>
            <a:ext cx="4980214" cy="2157730"/>
          </a:xfrm>
          <a:prstGeom prst="rect">
            <a:avLst/>
          </a:prstGeom>
        </p:spPr>
        <p:txBody>
          <a:bodyPr lIns="0" tIns="0" rIns="0" bIns="0" rtlCol="0" anchor="t">
            <a:spAutoFit/>
          </a:bodyPr>
          <a:lstStyle/>
          <a:p>
            <a:pPr marL="442594" lvl="1" indent="-221297" algn="just">
              <a:lnSpc>
                <a:spcPts val="2869"/>
              </a:lnSpc>
              <a:buFont typeface="Arial"/>
              <a:buChar char="•"/>
            </a:pPr>
            <a:r>
              <a:rPr lang="en-US" sz="2049">
                <a:solidFill>
                  <a:srgbClr val="0D203B"/>
                </a:solidFill>
                <a:latin typeface="Roboto Condensed"/>
                <a:ea typeface="Roboto Condensed"/>
                <a:cs typeface="Roboto Condensed"/>
                <a:sym typeface="Roboto Condensed"/>
              </a:rPr>
              <a:t>Exploring how Linux-based cloud platforms handle emerging cloud-specific threats can help mitigate security risks in virtual environments.</a:t>
            </a:r>
          </a:p>
          <a:p>
            <a:pPr algn="just">
              <a:lnSpc>
                <a:spcPts val="2869"/>
              </a:lnSpc>
            </a:pPr>
            <a:endParaRPr lang="en-US" sz="2049">
              <a:solidFill>
                <a:srgbClr val="0D203B"/>
              </a:solidFill>
              <a:latin typeface="Roboto Condensed"/>
              <a:ea typeface="Roboto Condensed"/>
              <a:cs typeface="Roboto Condensed"/>
              <a:sym typeface="Roboto Condensed"/>
            </a:endParaRPr>
          </a:p>
          <a:p>
            <a:pPr algn="just">
              <a:lnSpc>
                <a:spcPts val="2869"/>
              </a:lnSpc>
            </a:pPr>
            <a:endParaRPr lang="en-US" sz="2049">
              <a:solidFill>
                <a:srgbClr val="0D203B"/>
              </a:solidFill>
              <a:latin typeface="Roboto Condensed"/>
              <a:ea typeface="Roboto Condensed"/>
              <a:cs typeface="Roboto Condensed"/>
              <a:sym typeface="Roboto Condensed"/>
            </a:endParaRPr>
          </a:p>
        </p:txBody>
      </p:sp>
      <p:sp>
        <p:nvSpPr>
          <p:cNvPr id="40" name="TextBox 40"/>
          <p:cNvSpPr txBox="1"/>
          <p:nvPr/>
        </p:nvSpPr>
        <p:spPr>
          <a:xfrm>
            <a:off x="2834645" y="7015769"/>
            <a:ext cx="5088845" cy="4762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IOT SECURITY VULNERABILITIES</a:t>
            </a:r>
          </a:p>
        </p:txBody>
      </p:sp>
      <p:sp>
        <p:nvSpPr>
          <p:cNvPr id="41" name="TextBox 41"/>
          <p:cNvSpPr txBox="1"/>
          <p:nvPr/>
        </p:nvSpPr>
        <p:spPr>
          <a:xfrm>
            <a:off x="10319535" y="6842479"/>
            <a:ext cx="4980214" cy="933450"/>
          </a:xfrm>
          <a:prstGeom prst="rect">
            <a:avLst/>
          </a:prstGeom>
        </p:spPr>
        <p:txBody>
          <a:bodyPr lIns="0" tIns="0" rIns="0" bIns="0" rtlCol="0" anchor="t">
            <a:spAutoFit/>
          </a:bodyPr>
          <a:lstStyle/>
          <a:p>
            <a:pPr algn="l">
              <a:lnSpc>
                <a:spcPts val="3600"/>
              </a:lnSpc>
            </a:pPr>
            <a:r>
              <a:rPr lang="en-US" sz="3000" b="1">
                <a:solidFill>
                  <a:srgbClr val="0D203B"/>
                </a:solidFill>
                <a:latin typeface="Roboto Condensed Bold"/>
                <a:ea typeface="Roboto Condensed Bold"/>
                <a:cs typeface="Roboto Condensed Bold"/>
                <a:sym typeface="Roboto Condensed Bold"/>
              </a:rPr>
              <a:t>SELINUX AND APPARMOR INTEGRATION</a:t>
            </a:r>
          </a:p>
        </p:txBody>
      </p:sp>
      <p:sp>
        <p:nvSpPr>
          <p:cNvPr id="42" name="TextBox 42"/>
          <p:cNvSpPr txBox="1"/>
          <p:nvPr/>
        </p:nvSpPr>
        <p:spPr>
          <a:xfrm>
            <a:off x="2853245" y="7638163"/>
            <a:ext cx="4943013" cy="1433830"/>
          </a:xfrm>
          <a:prstGeom prst="rect">
            <a:avLst/>
          </a:prstGeom>
        </p:spPr>
        <p:txBody>
          <a:bodyPr lIns="0" tIns="0" rIns="0" bIns="0" rtlCol="0" anchor="t">
            <a:spAutoFit/>
          </a:bodyPr>
          <a:lstStyle/>
          <a:p>
            <a:pPr algn="just">
              <a:lnSpc>
                <a:spcPts val="2869"/>
              </a:lnSpc>
            </a:pPr>
            <a:r>
              <a:rPr lang="en-US" sz="2049">
                <a:solidFill>
                  <a:srgbClr val="0D203B"/>
                </a:solidFill>
                <a:latin typeface="Roboto Condensed"/>
                <a:ea typeface="Roboto Condensed"/>
                <a:cs typeface="Roboto Condensed"/>
                <a:sym typeface="Roboto Condensed"/>
              </a:rPr>
              <a:t> As Linux is widely used in IoT devices, securing these systems from remote attacks and ensuring robust defense mechanisms is essential</a:t>
            </a:r>
          </a:p>
        </p:txBody>
      </p:sp>
      <p:sp>
        <p:nvSpPr>
          <p:cNvPr id="43" name="TextBox 43"/>
          <p:cNvSpPr txBox="1"/>
          <p:nvPr/>
        </p:nvSpPr>
        <p:spPr>
          <a:xfrm>
            <a:off x="10338135" y="7718779"/>
            <a:ext cx="4961613" cy="1416050"/>
          </a:xfrm>
          <a:prstGeom prst="rect">
            <a:avLst/>
          </a:prstGeom>
        </p:spPr>
        <p:txBody>
          <a:bodyPr lIns="0" tIns="0" rIns="0" bIns="0" rtlCol="0" anchor="t">
            <a:spAutoFit/>
          </a:bodyPr>
          <a:lstStyle/>
          <a:p>
            <a:pPr algn="just">
              <a:lnSpc>
                <a:spcPts val="2800"/>
              </a:lnSpc>
            </a:pPr>
            <a:r>
              <a:rPr lang="en-US" sz="2000">
                <a:solidFill>
                  <a:srgbClr val="0D203B"/>
                </a:solidFill>
                <a:latin typeface="Roboto Condensed"/>
                <a:ea typeface="Roboto Condensed"/>
                <a:cs typeface="Roboto Condensed"/>
                <a:sym typeface="Roboto Condensed"/>
              </a:rPr>
              <a:t>Investigating deeper integration of advanced security tools like SELinux and AppArmor into Linux environments could provide more comprehensive protection.</a:t>
            </a:r>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footer modern geometric"/>
          <p:cNvSpPr/>
          <p:nvPr/>
        </p:nvSpPr>
        <p:spPr>
          <a:xfrm rot="5400000">
            <a:off x="12791184" y="-2521966"/>
            <a:ext cx="8936231" cy="1980248"/>
          </a:xfrm>
          <a:custGeom>
            <a:avLst/>
            <a:gdLst/>
            <a:ahLst/>
            <a:cxnLst/>
            <a:rect l="l" t="t" r="r" b="b"/>
            <a:pathLst>
              <a:path w="8936231" h="1980248">
                <a:moveTo>
                  <a:pt x="0" y="0"/>
                </a:moveTo>
                <a:lnTo>
                  <a:pt x="8936232" y="0"/>
                </a:lnTo>
                <a:lnTo>
                  <a:pt x="8936232" y="1980247"/>
                </a:lnTo>
                <a:lnTo>
                  <a:pt x="0" y="1980247"/>
                </a:lnTo>
                <a:lnTo>
                  <a:pt x="0" y="0"/>
                </a:lnTo>
                <a:close/>
              </a:path>
            </a:pathLst>
          </a:custGeom>
          <a:blipFill>
            <a:blip r:embed="rId2">
              <a:extLst>
                <a:ext uri="{96DAC541-7B7A-43D3-8B79-37D633B846F1}">
                  <asvg:svgBlip xmlns:asvg="http://schemas.microsoft.com/office/drawing/2016/SVG/main" r:embed="rId3"/>
                </a:ext>
              </a:extLst>
            </a:blip>
            <a:stretch>
              <a:fillRect r="-15115"/>
            </a:stretch>
          </a:blipFill>
        </p:spPr>
        <p:txBody>
          <a:bodyPr/>
          <a:lstStyle/>
          <a:p>
            <a:endParaRPr lang="en-US"/>
          </a:p>
        </p:txBody>
      </p:sp>
      <p:grpSp>
        <p:nvGrpSpPr>
          <p:cNvPr id="3" name="Group 3"/>
          <p:cNvGrpSpPr/>
          <p:nvPr/>
        </p:nvGrpSpPr>
        <p:grpSpPr>
          <a:xfrm>
            <a:off x="16278701" y="3088673"/>
            <a:ext cx="2243691" cy="724478"/>
            <a:chOff x="0" y="0"/>
            <a:chExt cx="590931" cy="190809"/>
          </a:xfrm>
        </p:grpSpPr>
        <p:sp>
          <p:nvSpPr>
            <p:cNvPr id="4" name="Freeform 4"/>
            <p:cNvSpPr/>
            <p:nvPr/>
          </p:nvSpPr>
          <p:spPr>
            <a:xfrm>
              <a:off x="0" y="0"/>
              <a:ext cx="590931" cy="190809"/>
            </a:xfrm>
            <a:custGeom>
              <a:avLst/>
              <a:gdLst/>
              <a:ahLst/>
              <a:cxnLst/>
              <a:rect l="l" t="t" r="r" b="b"/>
              <a:pathLst>
                <a:path w="590931" h="190809">
                  <a:moveTo>
                    <a:pt x="387731" y="0"/>
                  </a:moveTo>
                  <a:lnTo>
                    <a:pt x="0" y="0"/>
                  </a:lnTo>
                  <a:lnTo>
                    <a:pt x="203200" y="190809"/>
                  </a:lnTo>
                  <a:lnTo>
                    <a:pt x="590931" y="190809"/>
                  </a:lnTo>
                  <a:lnTo>
                    <a:pt x="387731" y="0"/>
                  </a:lnTo>
                  <a:close/>
                </a:path>
              </a:pathLst>
            </a:custGeom>
            <a:solidFill>
              <a:srgbClr val="378CE7"/>
            </a:solidFill>
          </p:spPr>
          <p:txBody>
            <a:bodyPr/>
            <a:lstStyle/>
            <a:p>
              <a:endParaRPr lang="en-US"/>
            </a:p>
          </p:txBody>
        </p:sp>
        <p:sp>
          <p:nvSpPr>
            <p:cNvPr id="5" name="TextBox 5"/>
            <p:cNvSpPr txBox="1"/>
            <p:nvPr/>
          </p:nvSpPr>
          <p:spPr>
            <a:xfrm>
              <a:off x="101600" y="-38100"/>
              <a:ext cx="387731" cy="22890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59300" y="4196484"/>
            <a:ext cx="18440759" cy="6354564"/>
            <a:chOff x="0" y="0"/>
            <a:chExt cx="4856825" cy="1673630"/>
          </a:xfrm>
        </p:grpSpPr>
        <p:sp>
          <p:nvSpPr>
            <p:cNvPr id="7" name="Freeform 7"/>
            <p:cNvSpPr/>
            <p:nvPr/>
          </p:nvSpPr>
          <p:spPr>
            <a:xfrm>
              <a:off x="0" y="0"/>
              <a:ext cx="4856825" cy="1673630"/>
            </a:xfrm>
            <a:custGeom>
              <a:avLst/>
              <a:gdLst/>
              <a:ahLst/>
              <a:cxnLst/>
              <a:rect l="l" t="t" r="r" b="b"/>
              <a:pathLst>
                <a:path w="4856825" h="1673630">
                  <a:moveTo>
                    <a:pt x="0" y="0"/>
                  </a:moveTo>
                  <a:lnTo>
                    <a:pt x="4856825" y="0"/>
                  </a:lnTo>
                  <a:lnTo>
                    <a:pt x="4856825" y="1673630"/>
                  </a:lnTo>
                  <a:lnTo>
                    <a:pt x="0" y="1673630"/>
                  </a:lnTo>
                  <a:close/>
                </a:path>
              </a:pathLst>
            </a:custGeom>
            <a:solidFill>
              <a:srgbClr val="DFF5FF"/>
            </a:solidFill>
          </p:spPr>
          <p:txBody>
            <a:bodyPr/>
            <a:lstStyle/>
            <a:p>
              <a:endParaRPr lang="en-US"/>
            </a:p>
          </p:txBody>
        </p:sp>
        <p:sp>
          <p:nvSpPr>
            <p:cNvPr id="8" name="TextBox 8"/>
            <p:cNvSpPr txBox="1"/>
            <p:nvPr/>
          </p:nvSpPr>
          <p:spPr>
            <a:xfrm>
              <a:off x="0" y="-38100"/>
              <a:ext cx="4856825" cy="171173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71999" y="271999"/>
            <a:ext cx="7908899" cy="4823876"/>
          </a:xfrm>
          <a:custGeom>
            <a:avLst/>
            <a:gdLst/>
            <a:ahLst/>
            <a:cxnLst/>
            <a:rect l="l" t="t" r="r" b="b"/>
            <a:pathLst>
              <a:path w="7908899" h="4823876">
                <a:moveTo>
                  <a:pt x="0" y="0"/>
                </a:moveTo>
                <a:lnTo>
                  <a:pt x="7908899" y="0"/>
                </a:lnTo>
                <a:lnTo>
                  <a:pt x="7908899" y="4823876"/>
                </a:lnTo>
                <a:lnTo>
                  <a:pt x="0" y="4823876"/>
                </a:lnTo>
                <a:lnTo>
                  <a:pt x="0" y="0"/>
                </a:lnTo>
                <a:close/>
              </a:path>
            </a:pathLst>
          </a:custGeom>
          <a:blipFill>
            <a:blip r:embed="rId4"/>
            <a:stretch>
              <a:fillRect t="-4616" b="-4616"/>
            </a:stretch>
          </a:blipFill>
        </p:spPr>
        <p:txBody>
          <a:bodyPr/>
          <a:lstStyle/>
          <a:p>
            <a:endParaRPr lang="en-US"/>
          </a:p>
        </p:txBody>
      </p:sp>
      <p:sp>
        <p:nvSpPr>
          <p:cNvPr id="10" name="Freeform 10"/>
          <p:cNvSpPr/>
          <p:nvPr/>
        </p:nvSpPr>
        <p:spPr>
          <a:xfrm>
            <a:off x="271999" y="5191125"/>
            <a:ext cx="7908899" cy="4823876"/>
          </a:xfrm>
          <a:custGeom>
            <a:avLst/>
            <a:gdLst/>
            <a:ahLst/>
            <a:cxnLst/>
            <a:rect l="l" t="t" r="r" b="b"/>
            <a:pathLst>
              <a:path w="7908899" h="4823876">
                <a:moveTo>
                  <a:pt x="0" y="0"/>
                </a:moveTo>
                <a:lnTo>
                  <a:pt x="7908899" y="0"/>
                </a:lnTo>
                <a:lnTo>
                  <a:pt x="7908899" y="4823876"/>
                </a:lnTo>
                <a:lnTo>
                  <a:pt x="0" y="4823876"/>
                </a:lnTo>
                <a:lnTo>
                  <a:pt x="0" y="0"/>
                </a:lnTo>
                <a:close/>
              </a:path>
            </a:pathLst>
          </a:custGeom>
          <a:blipFill>
            <a:blip r:embed="rId5"/>
            <a:stretch>
              <a:fillRect t="-1440" b="-1440"/>
            </a:stretch>
          </a:blipFill>
        </p:spPr>
        <p:txBody>
          <a:bodyPr/>
          <a:lstStyle/>
          <a:p>
            <a:endParaRPr lang="en-US"/>
          </a:p>
        </p:txBody>
      </p:sp>
      <p:grpSp>
        <p:nvGrpSpPr>
          <p:cNvPr id="11" name="Group 11"/>
          <p:cNvGrpSpPr/>
          <p:nvPr/>
        </p:nvGrpSpPr>
        <p:grpSpPr>
          <a:xfrm>
            <a:off x="9256123" y="2260723"/>
            <a:ext cx="8384422" cy="5504298"/>
            <a:chOff x="0" y="0"/>
            <a:chExt cx="11179230" cy="7339064"/>
          </a:xfrm>
        </p:grpSpPr>
        <p:sp>
          <p:nvSpPr>
            <p:cNvPr id="12" name="TextBox 12"/>
            <p:cNvSpPr txBox="1"/>
            <p:nvPr/>
          </p:nvSpPr>
          <p:spPr>
            <a:xfrm>
              <a:off x="161667" y="-9525"/>
              <a:ext cx="10356836" cy="1838325"/>
            </a:xfrm>
            <a:prstGeom prst="rect">
              <a:avLst/>
            </a:prstGeom>
          </p:spPr>
          <p:txBody>
            <a:bodyPr lIns="0" tIns="0" rIns="0" bIns="0" rtlCol="0" anchor="t">
              <a:spAutoFit/>
            </a:bodyPr>
            <a:lstStyle/>
            <a:p>
              <a:pPr marL="0" lvl="0" indent="0" algn="l">
                <a:lnSpc>
                  <a:spcPts val="10800"/>
                </a:lnSpc>
              </a:pPr>
              <a:r>
                <a:rPr lang="en-US" sz="9000" b="1">
                  <a:solidFill>
                    <a:srgbClr val="0D203B"/>
                  </a:solidFill>
                  <a:latin typeface="Gemunu Libre Bold"/>
                  <a:ea typeface="Gemunu Libre Bold"/>
                  <a:cs typeface="Gemunu Libre Bold"/>
                  <a:sym typeface="Gemunu Libre Bold"/>
                </a:rPr>
                <a:t>CONCLUSION</a:t>
              </a:r>
            </a:p>
          </p:txBody>
        </p:sp>
        <p:sp>
          <p:nvSpPr>
            <p:cNvPr id="13" name="TextBox 13"/>
            <p:cNvSpPr txBox="1"/>
            <p:nvPr/>
          </p:nvSpPr>
          <p:spPr>
            <a:xfrm>
              <a:off x="161667" y="2738489"/>
              <a:ext cx="10356836" cy="4600575"/>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D203B"/>
                  </a:solidFill>
                  <a:latin typeface="Canva Sans"/>
                  <a:ea typeface="Canva Sans"/>
                  <a:cs typeface="Canva Sans"/>
                  <a:sym typeface="Canva Sans"/>
                </a:rPr>
                <a:t>Linux security requires ongoing vigilance.</a:t>
              </a:r>
            </a:p>
            <a:p>
              <a:pPr marL="647700" lvl="1" indent="-323850" algn="l">
                <a:lnSpc>
                  <a:spcPts val="3900"/>
                </a:lnSpc>
                <a:buFont typeface="Arial"/>
                <a:buChar char="•"/>
              </a:pPr>
              <a:r>
                <a:rPr lang="en-US" sz="3000">
                  <a:solidFill>
                    <a:srgbClr val="0D203B"/>
                  </a:solidFill>
                  <a:latin typeface="Canva Sans"/>
                  <a:ea typeface="Canva Sans"/>
                  <a:cs typeface="Canva Sans"/>
                  <a:sym typeface="Canva Sans"/>
                </a:rPr>
                <a:t>Implementing basic best practices significantly reduces risks.</a:t>
              </a:r>
            </a:p>
            <a:p>
              <a:pPr marL="647700" lvl="1" indent="-323850" algn="l">
                <a:lnSpc>
                  <a:spcPts val="3900"/>
                </a:lnSpc>
                <a:buFont typeface="Arial"/>
                <a:buChar char="•"/>
              </a:pPr>
              <a:r>
                <a:rPr lang="en-US" sz="3000">
                  <a:solidFill>
                    <a:srgbClr val="0D203B"/>
                  </a:solidFill>
                  <a:latin typeface="Canva Sans"/>
                  <a:ea typeface="Canva Sans"/>
                  <a:cs typeface="Canva Sans"/>
                  <a:sym typeface="Canva Sans"/>
                </a:rPr>
                <a:t>Regular updates, proper configuration, and monitoring are crucial to maintaining a secure system.</a:t>
              </a:r>
            </a:p>
          </p:txBody>
        </p:sp>
        <p:sp>
          <p:nvSpPr>
            <p:cNvPr id="14" name="AutoShape 14"/>
            <p:cNvSpPr/>
            <p:nvPr/>
          </p:nvSpPr>
          <p:spPr>
            <a:xfrm>
              <a:off x="0" y="2249853"/>
              <a:ext cx="11179230" cy="0"/>
            </a:xfrm>
            <a:prstGeom prst="line">
              <a:avLst/>
            </a:prstGeom>
            <a:ln w="139700" cap="flat">
              <a:solidFill>
                <a:srgbClr val="378CE7"/>
              </a:solidFill>
              <a:prstDash val="solid"/>
              <a:headEnd type="none" w="sm" len="sm"/>
              <a:tailEnd type="none" w="sm" len="sm"/>
            </a:ln>
          </p:spPr>
          <p:txBody>
            <a:bodyPr/>
            <a:lstStyle/>
            <a:p>
              <a:endParaRPr lang="en-US"/>
            </a:p>
          </p:txBody>
        </p:sp>
      </p:gr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759" y="8877189"/>
            <a:ext cx="18440759" cy="5320176"/>
            <a:chOff x="0" y="0"/>
            <a:chExt cx="4856825" cy="1401199"/>
          </a:xfrm>
        </p:grpSpPr>
        <p:sp>
          <p:nvSpPr>
            <p:cNvPr id="3" name="Freeform 3"/>
            <p:cNvSpPr/>
            <p:nvPr/>
          </p:nvSpPr>
          <p:spPr>
            <a:xfrm>
              <a:off x="0" y="0"/>
              <a:ext cx="4856825" cy="1401199"/>
            </a:xfrm>
            <a:custGeom>
              <a:avLst/>
              <a:gdLst/>
              <a:ahLst/>
              <a:cxnLst/>
              <a:rect l="l" t="t" r="r" b="b"/>
              <a:pathLst>
                <a:path w="4856825" h="1401199">
                  <a:moveTo>
                    <a:pt x="0" y="0"/>
                  </a:moveTo>
                  <a:lnTo>
                    <a:pt x="4856825" y="0"/>
                  </a:lnTo>
                  <a:lnTo>
                    <a:pt x="4856825" y="1401199"/>
                  </a:lnTo>
                  <a:lnTo>
                    <a:pt x="0" y="1401199"/>
                  </a:lnTo>
                  <a:close/>
                </a:path>
              </a:pathLst>
            </a:custGeom>
            <a:solidFill>
              <a:srgbClr val="DFF5FF"/>
            </a:solidFill>
          </p:spPr>
          <p:txBody>
            <a:bodyPr/>
            <a:lstStyle/>
            <a:p>
              <a:endParaRPr lang="en-US"/>
            </a:p>
          </p:txBody>
        </p:sp>
        <p:sp>
          <p:nvSpPr>
            <p:cNvPr id="4" name="TextBox 4"/>
            <p:cNvSpPr txBox="1"/>
            <p:nvPr/>
          </p:nvSpPr>
          <p:spPr>
            <a:xfrm>
              <a:off x="0" y="-38100"/>
              <a:ext cx="4856825" cy="143929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100439" y="2182017"/>
            <a:ext cx="8192276" cy="5922966"/>
            <a:chOff x="0" y="0"/>
            <a:chExt cx="10923035" cy="7897288"/>
          </a:xfrm>
        </p:grpSpPr>
        <p:sp>
          <p:nvSpPr>
            <p:cNvPr id="6" name="TextBox 6"/>
            <p:cNvSpPr txBox="1"/>
            <p:nvPr/>
          </p:nvSpPr>
          <p:spPr>
            <a:xfrm>
              <a:off x="0" y="95250"/>
              <a:ext cx="10923035" cy="1928283"/>
            </a:xfrm>
            <a:prstGeom prst="rect">
              <a:avLst/>
            </a:prstGeom>
          </p:spPr>
          <p:txBody>
            <a:bodyPr lIns="0" tIns="0" rIns="0" bIns="0" rtlCol="0" anchor="t">
              <a:spAutoFit/>
            </a:bodyPr>
            <a:lstStyle/>
            <a:p>
              <a:pPr marL="0" lvl="0" indent="0" algn="l">
                <a:lnSpc>
                  <a:spcPts val="10999"/>
                </a:lnSpc>
              </a:pPr>
              <a:r>
                <a:rPr lang="en-US" sz="9999" b="1">
                  <a:solidFill>
                    <a:srgbClr val="0D203B"/>
                  </a:solidFill>
                  <a:latin typeface="Gemunu Libre Bold"/>
                  <a:ea typeface="Gemunu Libre Bold"/>
                  <a:cs typeface="Gemunu Libre Bold"/>
                  <a:sym typeface="Gemunu Libre Bold"/>
                </a:rPr>
                <a:t>THANK YOU</a:t>
              </a:r>
            </a:p>
          </p:txBody>
        </p:sp>
        <p:sp>
          <p:nvSpPr>
            <p:cNvPr id="7" name="TextBox 7"/>
            <p:cNvSpPr txBox="1"/>
            <p:nvPr/>
          </p:nvSpPr>
          <p:spPr>
            <a:xfrm>
              <a:off x="0" y="3844929"/>
              <a:ext cx="10923035" cy="4052358"/>
            </a:xfrm>
            <a:prstGeom prst="rect">
              <a:avLst/>
            </a:prstGeom>
          </p:spPr>
          <p:txBody>
            <a:bodyPr lIns="0" tIns="0" rIns="0" bIns="0" rtlCol="0" anchor="t">
              <a:spAutoFit/>
            </a:bodyPr>
            <a:lstStyle/>
            <a:p>
              <a:pPr marL="0" lvl="0" indent="0" algn="l">
                <a:lnSpc>
                  <a:spcPts val="3499"/>
                </a:lnSpc>
              </a:pPr>
              <a:r>
                <a:rPr lang="en-US" sz="2499">
                  <a:solidFill>
                    <a:srgbClr val="0D203B"/>
                  </a:solidFill>
                  <a:latin typeface="Roboto Condensed"/>
                  <a:ea typeface="Roboto Condensed"/>
                  <a:cs typeface="Roboto Condensed"/>
                  <a:sym typeface="Roboto Condensed"/>
                </a:rPr>
                <a:t>We are dedicated to helping users safeguard their systems against ever-evolving digital threats. By implementing the recommended practices, such as strong password policies, firewall setups, and regular updates, you can protect your Linux environment effectively.</a:t>
              </a:r>
            </a:p>
            <a:p>
              <a:pPr marL="0" lvl="0" indent="0" algn="l">
                <a:lnSpc>
                  <a:spcPts val="3499"/>
                </a:lnSpc>
              </a:pPr>
              <a:r>
                <a:rPr lang="en-US" sz="2499">
                  <a:solidFill>
                    <a:srgbClr val="0D203B"/>
                  </a:solidFill>
                  <a:latin typeface="Roboto Condensed"/>
                  <a:ea typeface="Roboto Condensed"/>
                  <a:cs typeface="Roboto Condensed"/>
                  <a:sym typeface="Roboto Condensed"/>
                </a:rPr>
                <a:t>If you have any questions or need further information on enhancing your system's security, please feel free to reach out.</a:t>
              </a:r>
            </a:p>
          </p:txBody>
        </p:sp>
        <p:sp>
          <p:nvSpPr>
            <p:cNvPr id="8" name="TextBox 8"/>
            <p:cNvSpPr txBox="1"/>
            <p:nvPr/>
          </p:nvSpPr>
          <p:spPr>
            <a:xfrm>
              <a:off x="0" y="2583394"/>
              <a:ext cx="10923035" cy="730250"/>
            </a:xfrm>
            <a:prstGeom prst="rect">
              <a:avLst/>
            </a:prstGeom>
          </p:spPr>
          <p:txBody>
            <a:bodyPr lIns="0" tIns="0" rIns="0" bIns="0" rtlCol="0" anchor="t">
              <a:spAutoFit/>
            </a:bodyPr>
            <a:lstStyle/>
            <a:p>
              <a:pPr marL="0" lvl="0" indent="0" algn="l">
                <a:lnSpc>
                  <a:spcPts val="4200"/>
                </a:lnSpc>
              </a:pPr>
              <a:r>
                <a:rPr lang="en-US" sz="3500">
                  <a:solidFill>
                    <a:srgbClr val="0D203B"/>
                  </a:solidFill>
                  <a:latin typeface="Roboto Condensed"/>
                  <a:ea typeface="Roboto Condensed"/>
                  <a:cs typeface="Roboto Condensed"/>
                  <a:sym typeface="Roboto Condensed"/>
                </a:rPr>
                <a:t>FOR EXPLORING LINUX SECURITY WITH US</a:t>
              </a:r>
            </a:p>
          </p:txBody>
        </p:sp>
      </p:grpSp>
      <p:grpSp>
        <p:nvGrpSpPr>
          <p:cNvPr id="9" name="Group 9"/>
          <p:cNvGrpSpPr/>
          <p:nvPr/>
        </p:nvGrpSpPr>
        <p:grpSpPr>
          <a:xfrm>
            <a:off x="-5546209" y="-220132"/>
            <a:ext cx="12387786" cy="10727265"/>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26" r="-14926"/>
              </a:stretch>
            </a:blipFill>
          </p:spPr>
          <p:txBody>
            <a:bodyPr/>
            <a:lstStyle/>
            <a:p>
              <a:endParaRPr lang="en-US"/>
            </a:p>
          </p:txBody>
        </p:sp>
      </p:grpSp>
    </p:spTree>
  </p:cSld>
  <p:clrMapOvr>
    <a:masterClrMapping/>
  </p:clrMapOvr>
  <p:transition>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712</Words>
  <Application>Microsoft Office PowerPoint</Application>
  <PresentationFormat>Custom</PresentationFormat>
  <Paragraphs>80</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Roboto Condensed Bold</vt:lpstr>
      <vt:lpstr>Calibri</vt:lpstr>
      <vt:lpstr>Canva Sans</vt:lpstr>
      <vt:lpstr>Gemunu Libre Ultra-Bold</vt:lpstr>
      <vt:lpstr>Arial</vt:lpstr>
      <vt:lpstr>Roboto Condensed</vt:lpstr>
      <vt:lpstr>Arimo</vt:lpstr>
      <vt:lpstr>Gemunu Libre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in Operating Systems: Linux Security A Survey</dc:title>
  <cp:lastModifiedBy>NETHMIKA A.A.I it23209534</cp:lastModifiedBy>
  <cp:revision>2</cp:revision>
  <dcterms:created xsi:type="dcterms:W3CDTF">2006-08-16T00:00:00Z</dcterms:created>
  <dcterms:modified xsi:type="dcterms:W3CDTF">2025-08-17T05:44:12Z</dcterms:modified>
  <dc:identifier>DAGSiPbQto8</dc:identifier>
</cp:coreProperties>
</file>